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Telegraf Bold" charset="1" panose="00000800000000000000"/>
      <p:regular r:id="rId23"/>
    </p:embeddedFont>
    <p:embeddedFont>
      <p:font typeface="Telegraf" charset="1" panose="00000500000000000000"/>
      <p:regular r:id="rId24"/>
    </p:embeddedFont>
    <p:embeddedFont>
      <p:font typeface="Canva Sans Bold" charset="1" panose="020B0803030501040103"/>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5F1FB"/>
        </a:solidFill>
      </p:bgPr>
    </p:bg>
    <p:spTree>
      <p:nvGrpSpPr>
        <p:cNvPr id="1" name=""/>
        <p:cNvGrpSpPr/>
        <p:nvPr/>
      </p:nvGrpSpPr>
      <p:grpSpPr>
        <a:xfrm>
          <a:off x="0" y="0"/>
          <a:ext cx="0" cy="0"/>
          <a:chOff x="0" y="0"/>
          <a:chExt cx="0" cy="0"/>
        </a:xfrm>
      </p:grpSpPr>
      <p:grpSp>
        <p:nvGrpSpPr>
          <p:cNvPr name="Group 2" id="2"/>
          <p:cNvGrpSpPr/>
          <p:nvPr/>
        </p:nvGrpSpPr>
        <p:grpSpPr>
          <a:xfrm rot="0">
            <a:off x="0" y="0"/>
            <a:ext cx="3238500" cy="10287000"/>
            <a:chOff x="0" y="0"/>
            <a:chExt cx="852938" cy="2709333"/>
          </a:xfrm>
        </p:grpSpPr>
        <p:sp>
          <p:nvSpPr>
            <p:cNvPr name="Freeform 3" id="3"/>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1A3E72"/>
            </a:solidFill>
          </p:spPr>
        </p:sp>
        <p:sp>
          <p:nvSpPr>
            <p:cNvPr name="TextBox 4" id="4"/>
            <p:cNvSpPr txBox="true"/>
            <p:nvPr/>
          </p:nvSpPr>
          <p:spPr>
            <a:xfrm>
              <a:off x="0" y="-76200"/>
              <a:ext cx="852938" cy="278553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66750" y="666750"/>
            <a:ext cx="7191375" cy="8953500"/>
            <a:chOff x="0" y="0"/>
            <a:chExt cx="928643" cy="1156192"/>
          </a:xfrm>
        </p:grpSpPr>
        <p:sp>
          <p:nvSpPr>
            <p:cNvPr name="Freeform 6" id="6"/>
            <p:cNvSpPr/>
            <p:nvPr/>
          </p:nvSpPr>
          <p:spPr>
            <a:xfrm flipH="false" flipV="false" rot="0">
              <a:off x="0" y="0"/>
              <a:ext cx="928643" cy="1156192"/>
            </a:xfrm>
            <a:custGeom>
              <a:avLst/>
              <a:gdLst/>
              <a:ahLst/>
              <a:cxnLst/>
              <a:rect r="r" b="b" t="t" l="l"/>
              <a:pathLst>
                <a:path h="1156192" w="928643">
                  <a:moveTo>
                    <a:pt x="37679" y="0"/>
                  </a:moveTo>
                  <a:lnTo>
                    <a:pt x="890964" y="0"/>
                  </a:lnTo>
                  <a:cubicBezTo>
                    <a:pt x="900957" y="0"/>
                    <a:pt x="910541" y="3970"/>
                    <a:pt x="917607" y="11036"/>
                  </a:cubicBezTo>
                  <a:cubicBezTo>
                    <a:pt x="924673" y="18102"/>
                    <a:pt x="928643" y="27686"/>
                    <a:pt x="928643" y="37679"/>
                  </a:cubicBezTo>
                  <a:lnTo>
                    <a:pt x="928643" y="1118512"/>
                  </a:lnTo>
                  <a:cubicBezTo>
                    <a:pt x="928643" y="1139322"/>
                    <a:pt x="911774" y="1156192"/>
                    <a:pt x="890964" y="1156192"/>
                  </a:cubicBezTo>
                  <a:lnTo>
                    <a:pt x="37679" y="1156192"/>
                  </a:lnTo>
                  <a:cubicBezTo>
                    <a:pt x="16870" y="1156192"/>
                    <a:pt x="0" y="1139322"/>
                    <a:pt x="0" y="1118512"/>
                  </a:cubicBezTo>
                  <a:lnTo>
                    <a:pt x="0" y="37679"/>
                  </a:lnTo>
                  <a:cubicBezTo>
                    <a:pt x="0" y="16870"/>
                    <a:pt x="16870" y="0"/>
                    <a:pt x="37679" y="0"/>
                  </a:cubicBezTo>
                  <a:close/>
                </a:path>
              </a:pathLst>
            </a:custGeom>
            <a:blipFill>
              <a:blip r:embed="rId2"/>
              <a:stretch>
                <a:fillRect l="0" t="-199" r="0" b="-199"/>
              </a:stretch>
            </a:blipFill>
            <a:ln cap="rnd">
              <a:noFill/>
              <a:prstDash val="solid"/>
              <a:round/>
            </a:ln>
          </p:spPr>
        </p:sp>
      </p:grpSp>
      <p:sp>
        <p:nvSpPr>
          <p:cNvPr name="TextBox 7" id="7"/>
          <p:cNvSpPr txBox="true"/>
          <p:nvPr/>
        </p:nvSpPr>
        <p:spPr>
          <a:xfrm rot="0">
            <a:off x="8934450" y="2331839"/>
            <a:ext cx="8324850" cy="5162550"/>
          </a:xfrm>
          <a:prstGeom prst="rect">
            <a:avLst/>
          </a:prstGeom>
        </p:spPr>
        <p:txBody>
          <a:bodyPr anchor="t" rtlCol="false" tIns="0" lIns="0" bIns="0" rIns="0">
            <a:spAutoFit/>
          </a:bodyPr>
          <a:lstStyle/>
          <a:p>
            <a:pPr algn="l" marL="0" indent="0" lvl="0">
              <a:lnSpc>
                <a:spcPts val="9900"/>
              </a:lnSpc>
            </a:pPr>
            <a:r>
              <a:rPr lang="en-US" b="true" sz="9000" spc="-89">
                <a:solidFill>
                  <a:srgbClr val="1A3E72"/>
                </a:solidFill>
                <a:latin typeface="Telegraf Bold"/>
                <a:ea typeface="Telegraf Bold"/>
                <a:cs typeface="Telegraf Bold"/>
                <a:sym typeface="Telegraf Bold"/>
              </a:rPr>
              <a:t>Robo Advisory in India: Strategic Overview</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A3E72"/>
        </a:solidFill>
      </p:bgPr>
    </p:bg>
    <p:spTree>
      <p:nvGrpSpPr>
        <p:cNvPr id="1" name=""/>
        <p:cNvGrpSpPr/>
        <p:nvPr/>
      </p:nvGrpSpPr>
      <p:grpSpPr>
        <a:xfrm>
          <a:off x="0" y="0"/>
          <a:ext cx="0" cy="0"/>
          <a:chOff x="0" y="0"/>
          <a:chExt cx="0" cy="0"/>
        </a:xfrm>
      </p:grpSpPr>
      <p:sp>
        <p:nvSpPr>
          <p:cNvPr name="TextBox 2" id="2"/>
          <p:cNvSpPr txBox="true"/>
          <p:nvPr/>
        </p:nvSpPr>
        <p:spPr>
          <a:xfrm rot="0">
            <a:off x="757582" y="1112673"/>
            <a:ext cx="6867355" cy="1079500"/>
          </a:xfrm>
          <a:prstGeom prst="rect">
            <a:avLst/>
          </a:prstGeom>
        </p:spPr>
        <p:txBody>
          <a:bodyPr anchor="t" rtlCol="false" tIns="0" lIns="0" bIns="0" rIns="0">
            <a:spAutoFit/>
          </a:bodyPr>
          <a:lstStyle/>
          <a:p>
            <a:pPr algn="l" marL="0" indent="0" lvl="0">
              <a:lnSpc>
                <a:spcPts val="7700"/>
              </a:lnSpc>
            </a:pPr>
            <a:r>
              <a:rPr lang="en-US" b="true" sz="7000" spc="-70" strike="noStrike" u="none">
                <a:solidFill>
                  <a:srgbClr val="A7C7E7"/>
                </a:solidFill>
                <a:latin typeface="Telegraf Bold"/>
                <a:ea typeface="Telegraf Bold"/>
                <a:cs typeface="Telegraf Bold"/>
                <a:sym typeface="Telegraf Bold"/>
              </a:rPr>
              <a:t>CEO Roadmap</a:t>
            </a:r>
          </a:p>
        </p:txBody>
      </p:sp>
      <p:grpSp>
        <p:nvGrpSpPr>
          <p:cNvPr name="Group 3" id="3"/>
          <p:cNvGrpSpPr/>
          <p:nvPr/>
        </p:nvGrpSpPr>
        <p:grpSpPr>
          <a:xfrm rot="0">
            <a:off x="9289005" y="1231499"/>
            <a:ext cx="8324850" cy="1990397"/>
            <a:chOff x="0" y="0"/>
            <a:chExt cx="11099800" cy="2653863"/>
          </a:xfrm>
        </p:grpSpPr>
        <p:sp>
          <p:nvSpPr>
            <p:cNvPr name="TextBox 4" id="4"/>
            <p:cNvSpPr txBox="true"/>
            <p:nvPr/>
          </p:nvSpPr>
          <p:spPr>
            <a:xfrm rot="0">
              <a:off x="0" y="-19050"/>
              <a:ext cx="11099800" cy="628650"/>
            </a:xfrm>
            <a:prstGeom prst="rect">
              <a:avLst/>
            </a:prstGeom>
          </p:spPr>
          <p:txBody>
            <a:bodyPr anchor="t" rtlCol="false" tIns="0" lIns="0" bIns="0" rIns="0">
              <a:spAutoFit/>
            </a:bodyPr>
            <a:lstStyle/>
            <a:p>
              <a:pPr algn="l" marL="0" indent="0" lvl="0">
                <a:lnSpc>
                  <a:spcPts val="3300"/>
                </a:lnSpc>
              </a:pPr>
              <a:r>
                <a:rPr lang="en-US" b="true" sz="3000" spc="-30">
                  <a:solidFill>
                    <a:srgbClr val="A7C7E7"/>
                  </a:solidFill>
                  <a:latin typeface="Telegraf Bold"/>
                  <a:ea typeface="Telegraf Bold"/>
                  <a:cs typeface="Telegraf Bold"/>
                  <a:sym typeface="Telegraf Bold"/>
                </a:rPr>
                <a:t>Bionic Model</a:t>
              </a:r>
            </a:p>
          </p:txBody>
        </p:sp>
        <p:sp>
          <p:nvSpPr>
            <p:cNvPr name="TextBox 5" id="5"/>
            <p:cNvSpPr txBox="true"/>
            <p:nvPr/>
          </p:nvSpPr>
          <p:spPr>
            <a:xfrm rot="0">
              <a:off x="0" y="765796"/>
              <a:ext cx="11099800" cy="1888067"/>
            </a:xfrm>
            <a:prstGeom prst="rect">
              <a:avLst/>
            </a:prstGeom>
          </p:spPr>
          <p:txBody>
            <a:bodyPr anchor="t" rtlCol="false" tIns="0" lIns="0" bIns="0" rIns="0">
              <a:spAutoFit/>
            </a:bodyPr>
            <a:lstStyle/>
            <a:p>
              <a:pPr algn="l" marL="0" indent="0" lvl="0">
                <a:lnSpc>
                  <a:spcPts val="2800"/>
                </a:lnSpc>
              </a:pPr>
              <a:r>
                <a:rPr lang="en-US" sz="2000">
                  <a:solidFill>
                    <a:srgbClr val="E5F1FB"/>
                  </a:solidFill>
                  <a:latin typeface="Telegraf"/>
                  <a:ea typeface="Telegraf"/>
                  <a:cs typeface="Telegraf"/>
                  <a:sym typeface="Telegraf"/>
                </a:rPr>
                <a:t>Implementing a </a:t>
              </a:r>
              <a:r>
                <a:rPr lang="en-US" b="true" sz="2000">
                  <a:solidFill>
                    <a:srgbClr val="E5F1FB"/>
                  </a:solidFill>
                  <a:latin typeface="Telegraf Bold"/>
                  <a:ea typeface="Telegraf Bold"/>
                  <a:cs typeface="Telegraf Bold"/>
                  <a:sym typeface="Telegraf Bold"/>
                </a:rPr>
                <a:t>bionic model</a:t>
              </a:r>
              <a:r>
                <a:rPr lang="en-US" sz="2000">
                  <a:solidFill>
                    <a:srgbClr val="E5F1FB"/>
                  </a:solidFill>
                  <a:latin typeface="Telegraf"/>
                  <a:ea typeface="Telegraf"/>
                  <a:cs typeface="Telegraf"/>
                  <a:sym typeface="Telegraf"/>
                </a:rPr>
                <a:t> that integrates technology with human advisors will enhance client engagement, offering personalized services while maintaining operational efficiency in robo-advisory solutions.</a:t>
              </a:r>
            </a:p>
          </p:txBody>
        </p:sp>
      </p:grpSp>
      <p:grpSp>
        <p:nvGrpSpPr>
          <p:cNvPr name="Group 6" id="6"/>
          <p:cNvGrpSpPr/>
          <p:nvPr/>
        </p:nvGrpSpPr>
        <p:grpSpPr>
          <a:xfrm rot="0">
            <a:off x="9296400" y="3993422"/>
            <a:ext cx="8324850" cy="1990397"/>
            <a:chOff x="0" y="0"/>
            <a:chExt cx="11099800" cy="2653863"/>
          </a:xfrm>
        </p:grpSpPr>
        <p:sp>
          <p:nvSpPr>
            <p:cNvPr name="TextBox 7" id="7"/>
            <p:cNvSpPr txBox="true"/>
            <p:nvPr/>
          </p:nvSpPr>
          <p:spPr>
            <a:xfrm rot="0">
              <a:off x="0" y="-19050"/>
              <a:ext cx="11099800" cy="628650"/>
            </a:xfrm>
            <a:prstGeom prst="rect">
              <a:avLst/>
            </a:prstGeom>
          </p:spPr>
          <p:txBody>
            <a:bodyPr anchor="t" rtlCol="false" tIns="0" lIns="0" bIns="0" rIns="0">
              <a:spAutoFit/>
            </a:bodyPr>
            <a:lstStyle/>
            <a:p>
              <a:pPr algn="l" marL="0" indent="0" lvl="0">
                <a:lnSpc>
                  <a:spcPts val="3300"/>
                </a:lnSpc>
              </a:pPr>
              <a:r>
                <a:rPr lang="en-US" b="true" sz="3000">
                  <a:solidFill>
                    <a:srgbClr val="A7C7E7"/>
                  </a:solidFill>
                  <a:latin typeface="Telegraf Bold"/>
                  <a:ea typeface="Telegraf Bold"/>
                  <a:cs typeface="Telegraf Bold"/>
                  <a:sym typeface="Telegraf Bold"/>
                </a:rPr>
                <a:t>Build Trust</a:t>
              </a:r>
            </a:p>
          </p:txBody>
        </p:sp>
        <p:sp>
          <p:nvSpPr>
            <p:cNvPr name="TextBox 8" id="8"/>
            <p:cNvSpPr txBox="true"/>
            <p:nvPr/>
          </p:nvSpPr>
          <p:spPr>
            <a:xfrm rot="0">
              <a:off x="0" y="765796"/>
              <a:ext cx="11099800" cy="1888067"/>
            </a:xfrm>
            <a:prstGeom prst="rect">
              <a:avLst/>
            </a:prstGeom>
          </p:spPr>
          <p:txBody>
            <a:bodyPr anchor="t" rtlCol="false" tIns="0" lIns="0" bIns="0" rIns="0">
              <a:spAutoFit/>
            </a:bodyPr>
            <a:lstStyle/>
            <a:p>
              <a:pPr algn="l" marL="0" indent="0" lvl="0">
                <a:lnSpc>
                  <a:spcPts val="2800"/>
                </a:lnSpc>
              </a:pPr>
              <a:r>
                <a:rPr lang="en-US" sz="2000">
                  <a:solidFill>
                    <a:srgbClr val="E5F1FB"/>
                  </a:solidFill>
                  <a:latin typeface="Telegraf"/>
                  <a:ea typeface="Telegraf"/>
                  <a:cs typeface="Telegraf"/>
                  <a:sym typeface="Telegraf"/>
                </a:rPr>
                <a:t>Establishing a </a:t>
              </a:r>
              <a:r>
                <a:rPr lang="en-US" b="true" sz="2000">
                  <a:solidFill>
                    <a:srgbClr val="E5F1FB"/>
                  </a:solidFill>
                  <a:latin typeface="Telegraf Bold"/>
                  <a:ea typeface="Telegraf Bold"/>
                  <a:cs typeface="Telegraf Bold"/>
                  <a:sym typeface="Telegraf Bold"/>
                </a:rPr>
                <a:t>trust-first approach</a:t>
              </a:r>
              <a:r>
                <a:rPr lang="en-US" sz="2000">
                  <a:solidFill>
                    <a:srgbClr val="E5F1FB"/>
                  </a:solidFill>
                  <a:latin typeface="Telegraf"/>
                  <a:ea typeface="Telegraf"/>
                  <a:cs typeface="Telegraf"/>
                  <a:sym typeface="Telegraf"/>
                </a:rPr>
                <a:t> through transparency in operations and robust compliance measures will enhance client confidence, ensuring a sustainable growth trajectory for robo-advisory services in India.</a:t>
              </a:r>
            </a:p>
          </p:txBody>
        </p:sp>
      </p:grpSp>
      <p:grpSp>
        <p:nvGrpSpPr>
          <p:cNvPr name="Group 9" id="9"/>
          <p:cNvGrpSpPr/>
          <p:nvPr/>
        </p:nvGrpSpPr>
        <p:grpSpPr>
          <a:xfrm rot="0">
            <a:off x="9383610" y="6759162"/>
            <a:ext cx="8324850" cy="1637972"/>
            <a:chOff x="0" y="0"/>
            <a:chExt cx="11099800" cy="2183963"/>
          </a:xfrm>
        </p:grpSpPr>
        <p:sp>
          <p:nvSpPr>
            <p:cNvPr name="TextBox 10" id="10"/>
            <p:cNvSpPr txBox="true"/>
            <p:nvPr/>
          </p:nvSpPr>
          <p:spPr>
            <a:xfrm rot="0">
              <a:off x="0" y="-19050"/>
              <a:ext cx="11099800" cy="628650"/>
            </a:xfrm>
            <a:prstGeom prst="rect">
              <a:avLst/>
            </a:prstGeom>
          </p:spPr>
          <p:txBody>
            <a:bodyPr anchor="t" rtlCol="false" tIns="0" lIns="0" bIns="0" rIns="0">
              <a:spAutoFit/>
            </a:bodyPr>
            <a:lstStyle/>
            <a:p>
              <a:pPr algn="l" marL="0" indent="0" lvl="0">
                <a:lnSpc>
                  <a:spcPts val="3300"/>
                </a:lnSpc>
              </a:pPr>
              <a:r>
                <a:rPr lang="en-US" b="true" sz="3000" spc="-30">
                  <a:solidFill>
                    <a:srgbClr val="A7C7E7"/>
                  </a:solidFill>
                  <a:latin typeface="Telegraf Bold"/>
                  <a:ea typeface="Telegraf Bold"/>
                  <a:cs typeface="Telegraf Bold"/>
                  <a:sym typeface="Telegraf Bold"/>
                </a:rPr>
                <a:t>Target Markets</a:t>
              </a:r>
            </a:p>
          </p:txBody>
        </p:sp>
        <p:sp>
          <p:nvSpPr>
            <p:cNvPr name="TextBox 11" id="11"/>
            <p:cNvSpPr txBox="true"/>
            <p:nvPr/>
          </p:nvSpPr>
          <p:spPr>
            <a:xfrm rot="0">
              <a:off x="0" y="765796"/>
              <a:ext cx="11099800" cy="1418167"/>
            </a:xfrm>
            <a:prstGeom prst="rect">
              <a:avLst/>
            </a:prstGeom>
          </p:spPr>
          <p:txBody>
            <a:bodyPr anchor="t" rtlCol="false" tIns="0" lIns="0" bIns="0" rIns="0">
              <a:spAutoFit/>
            </a:bodyPr>
            <a:lstStyle/>
            <a:p>
              <a:pPr algn="l" marL="0" indent="0" lvl="0">
                <a:lnSpc>
                  <a:spcPts val="2800"/>
                </a:lnSpc>
              </a:pPr>
              <a:r>
                <a:rPr lang="en-US" sz="2000">
                  <a:solidFill>
                    <a:srgbClr val="E5F1FB"/>
                  </a:solidFill>
                  <a:latin typeface="Telegraf"/>
                  <a:ea typeface="Telegraf"/>
                  <a:cs typeface="Telegraf"/>
                  <a:sym typeface="Telegraf"/>
                </a:rPr>
                <a:t>Focusing on both retail clients and high-net-worth individuals (HNIs) enables a </a:t>
              </a:r>
              <a:r>
                <a:rPr lang="en-US" b="true" sz="2000">
                  <a:solidFill>
                    <a:srgbClr val="E5F1FB"/>
                  </a:solidFill>
                  <a:latin typeface="Telegraf Bold"/>
                  <a:ea typeface="Telegraf Bold"/>
                  <a:cs typeface="Telegraf Bold"/>
                  <a:sym typeface="Telegraf Bold"/>
                </a:rPr>
                <a:t>diversified client base</a:t>
              </a:r>
              <a:r>
                <a:rPr lang="en-US" sz="2000">
                  <a:solidFill>
                    <a:srgbClr val="E5F1FB"/>
                  </a:solidFill>
                  <a:latin typeface="Telegraf"/>
                  <a:ea typeface="Telegraf"/>
                  <a:cs typeface="Telegraf"/>
                  <a:sym typeface="Telegraf"/>
                </a:rPr>
                <a:t>, allowing firms to leverage different strategies tailored to varying financial needs and expectations.</a:t>
              </a:r>
            </a:p>
          </p:txBody>
        </p:sp>
      </p:grpSp>
      <p:sp>
        <p:nvSpPr>
          <p:cNvPr name="TextBox 12" id="12"/>
          <p:cNvSpPr txBox="true"/>
          <p:nvPr/>
        </p:nvSpPr>
        <p:spPr>
          <a:xfrm rot="0">
            <a:off x="17613855"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FFFFFF"/>
                </a:solidFill>
                <a:latin typeface="Telegraf Bold"/>
                <a:ea typeface="Telegraf Bold"/>
                <a:cs typeface="Telegraf Bold"/>
                <a:sym typeface="Telegraf Bold"/>
              </a:rPr>
              <a:t>10</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A7C7E7"/>
        </a:solidFill>
      </p:bgPr>
    </p:bg>
    <p:spTree>
      <p:nvGrpSpPr>
        <p:cNvPr id="1" name=""/>
        <p:cNvGrpSpPr/>
        <p:nvPr/>
      </p:nvGrpSpPr>
      <p:grpSpPr>
        <a:xfrm>
          <a:off x="0" y="0"/>
          <a:ext cx="0" cy="0"/>
          <a:chOff x="0" y="0"/>
          <a:chExt cx="0" cy="0"/>
        </a:xfrm>
      </p:grpSpPr>
      <p:sp>
        <p:nvSpPr>
          <p:cNvPr name="TextBox 2" id="2"/>
          <p:cNvSpPr txBox="true"/>
          <p:nvPr/>
        </p:nvSpPr>
        <p:spPr>
          <a:xfrm rot="0">
            <a:off x="685970" y="647700"/>
            <a:ext cx="6867355" cy="3022600"/>
          </a:xfrm>
          <a:prstGeom prst="rect">
            <a:avLst/>
          </a:prstGeom>
        </p:spPr>
        <p:txBody>
          <a:bodyPr anchor="t" rtlCol="false" tIns="0" lIns="0" bIns="0" rIns="0">
            <a:spAutoFit/>
          </a:bodyPr>
          <a:lstStyle/>
          <a:p>
            <a:pPr algn="l" marL="0" indent="0" lvl="0">
              <a:lnSpc>
                <a:spcPts val="7700"/>
              </a:lnSpc>
            </a:pPr>
            <a:r>
              <a:rPr lang="en-US" b="true" sz="7000" spc="-70" strike="noStrike" u="none">
                <a:solidFill>
                  <a:srgbClr val="1A3E72"/>
                </a:solidFill>
                <a:latin typeface="Telegraf Bold"/>
                <a:ea typeface="Telegraf Bold"/>
                <a:cs typeface="Telegraf Bold"/>
                <a:sym typeface="Telegraf Bold"/>
              </a:rPr>
              <a:t>Growth Strategies for Success</a:t>
            </a:r>
          </a:p>
        </p:txBody>
      </p:sp>
      <p:grpSp>
        <p:nvGrpSpPr>
          <p:cNvPr name="Group 3" id="3"/>
          <p:cNvGrpSpPr/>
          <p:nvPr/>
        </p:nvGrpSpPr>
        <p:grpSpPr>
          <a:xfrm rot="0">
            <a:off x="9296400" y="666750"/>
            <a:ext cx="8324850" cy="1627971"/>
            <a:chOff x="0" y="0"/>
            <a:chExt cx="11099800" cy="2170628"/>
          </a:xfrm>
        </p:grpSpPr>
        <p:sp>
          <p:nvSpPr>
            <p:cNvPr name="TextBox 4" id="4"/>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1A3E72"/>
                  </a:solidFill>
                  <a:latin typeface="Telegraf Bold"/>
                  <a:ea typeface="Telegraf Bold"/>
                  <a:cs typeface="Telegraf Bold"/>
                  <a:sym typeface="Telegraf Bold"/>
                </a:rPr>
                <a:t>Retail SIPs</a:t>
              </a:r>
            </a:p>
          </p:txBody>
        </p:sp>
        <p:sp>
          <p:nvSpPr>
            <p:cNvPr name="TextBox 5" id="5"/>
            <p:cNvSpPr txBox="true"/>
            <p:nvPr/>
          </p:nvSpPr>
          <p:spPr>
            <a:xfrm rot="0">
              <a:off x="0" y="752461"/>
              <a:ext cx="11099800" cy="1418167"/>
            </a:xfrm>
            <a:prstGeom prst="rect">
              <a:avLst/>
            </a:prstGeom>
          </p:spPr>
          <p:txBody>
            <a:bodyPr anchor="t" rtlCol="false" tIns="0" lIns="0" bIns="0" rIns="0">
              <a:spAutoFit/>
            </a:bodyPr>
            <a:lstStyle/>
            <a:p>
              <a:pPr algn="l" marL="0" indent="0" lvl="0">
                <a:lnSpc>
                  <a:spcPts val="2800"/>
                </a:lnSpc>
              </a:pPr>
              <a:r>
                <a:rPr lang="en-US" sz="2000">
                  <a:solidFill>
                    <a:srgbClr val="1A3E72"/>
                  </a:solidFill>
                  <a:latin typeface="Telegraf"/>
                  <a:ea typeface="Telegraf"/>
                  <a:cs typeface="Telegraf"/>
                  <a:sym typeface="Telegraf"/>
                </a:rPr>
                <a:t>Implementing retail robo Systematic Investment Plans (SIPs) will engage customers by offering </a:t>
              </a:r>
              <a:r>
                <a:rPr lang="en-US" b="true" sz="2000">
                  <a:solidFill>
                    <a:srgbClr val="1A3E72"/>
                  </a:solidFill>
                  <a:latin typeface="Telegraf Bold"/>
                  <a:ea typeface="Telegraf Bold"/>
                  <a:cs typeface="Telegraf Bold"/>
                  <a:sym typeface="Telegraf Bold"/>
                </a:rPr>
                <a:t>affordable, user-friendly investment options</a:t>
              </a:r>
              <a:r>
                <a:rPr lang="en-US" sz="2000">
                  <a:solidFill>
                    <a:srgbClr val="1A3E72"/>
                  </a:solidFill>
                  <a:latin typeface="Telegraf"/>
                  <a:ea typeface="Telegraf"/>
                  <a:cs typeface="Telegraf"/>
                  <a:sym typeface="Telegraf"/>
                </a:rPr>
                <a:t>, catering to a broader market and enhancing financial inclusion.</a:t>
              </a:r>
            </a:p>
          </p:txBody>
        </p:sp>
      </p:grpSp>
      <p:grpSp>
        <p:nvGrpSpPr>
          <p:cNvPr name="Group 6" id="6"/>
          <p:cNvGrpSpPr/>
          <p:nvPr/>
        </p:nvGrpSpPr>
        <p:grpSpPr>
          <a:xfrm rot="0">
            <a:off x="9296400" y="2903617"/>
            <a:ext cx="8324850" cy="1980396"/>
            <a:chOff x="0" y="0"/>
            <a:chExt cx="11099800" cy="2640528"/>
          </a:xfrm>
        </p:grpSpPr>
        <p:sp>
          <p:nvSpPr>
            <p:cNvPr name="TextBox 7" id="7"/>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1A3E72"/>
                  </a:solidFill>
                  <a:latin typeface="Telegraf Bold"/>
                  <a:ea typeface="Telegraf Bold"/>
                  <a:cs typeface="Telegraf Bold"/>
                  <a:sym typeface="Telegraf Bold"/>
                </a:rPr>
                <a:t>Premium Advisory</a:t>
              </a:r>
            </a:p>
          </p:txBody>
        </p:sp>
        <p:sp>
          <p:nvSpPr>
            <p:cNvPr name="TextBox 8" id="8"/>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spc="-20">
                  <a:solidFill>
                    <a:srgbClr val="1A3E72"/>
                  </a:solidFill>
                  <a:latin typeface="Telegraf"/>
                  <a:ea typeface="Telegraf"/>
                  <a:cs typeface="Telegraf"/>
                  <a:sym typeface="Telegraf"/>
                </a:rPr>
                <a:t>Targeting high-net-worth individuals through premium advisory services will ensure tailored solutions that meet </a:t>
              </a:r>
              <a:r>
                <a:rPr lang="en-US" b="true" sz="2000" spc="-20">
                  <a:solidFill>
                    <a:srgbClr val="1A3E72"/>
                  </a:solidFill>
                  <a:latin typeface="Telegraf Bold"/>
                  <a:ea typeface="Telegraf Bold"/>
                  <a:cs typeface="Telegraf Bold"/>
                  <a:sym typeface="Telegraf Bold"/>
                </a:rPr>
                <a:t>specific investment goals</a:t>
              </a:r>
              <a:r>
                <a:rPr lang="en-US" sz="2000" spc="-20">
                  <a:solidFill>
                    <a:srgbClr val="1A3E72"/>
                  </a:solidFill>
                  <a:latin typeface="Telegraf"/>
                  <a:ea typeface="Telegraf"/>
                  <a:cs typeface="Telegraf"/>
                  <a:sym typeface="Telegraf"/>
                </a:rPr>
                <a:t>, fostering deeper relationships and increased revenue potential for the advisory firms.</a:t>
              </a:r>
            </a:p>
          </p:txBody>
        </p:sp>
      </p:grpSp>
      <p:grpSp>
        <p:nvGrpSpPr>
          <p:cNvPr name="Group 9" id="9"/>
          <p:cNvGrpSpPr/>
          <p:nvPr/>
        </p:nvGrpSpPr>
        <p:grpSpPr>
          <a:xfrm rot="0">
            <a:off x="9296400" y="5140484"/>
            <a:ext cx="8324850" cy="1980396"/>
            <a:chOff x="0" y="0"/>
            <a:chExt cx="11099800" cy="2640528"/>
          </a:xfrm>
        </p:grpSpPr>
        <p:sp>
          <p:nvSpPr>
            <p:cNvPr name="TextBox 10" id="10"/>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1A3E72"/>
                  </a:solidFill>
                  <a:latin typeface="Telegraf Bold"/>
                  <a:ea typeface="Telegraf Bold"/>
                  <a:cs typeface="Telegraf Bold"/>
                  <a:sym typeface="Telegraf Bold"/>
                </a:rPr>
                <a:t>Strategic Partnerships</a:t>
              </a:r>
            </a:p>
          </p:txBody>
        </p:sp>
        <p:sp>
          <p:nvSpPr>
            <p:cNvPr name="TextBox 11" id="11"/>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spc="-20">
                  <a:solidFill>
                    <a:srgbClr val="1A3E72"/>
                  </a:solidFill>
                  <a:latin typeface="Telegraf"/>
                  <a:ea typeface="Telegraf"/>
                  <a:cs typeface="Telegraf"/>
                  <a:sym typeface="Telegraf"/>
                </a:rPr>
                <a:t>Forming partnerships with banks and non-resident Indians (NRI) will expand market reach, leverage existing customer bases, and enhance </a:t>
              </a:r>
              <a:r>
                <a:rPr lang="en-US" b="true" sz="2000" spc="-20">
                  <a:solidFill>
                    <a:srgbClr val="1A3E72"/>
                  </a:solidFill>
                  <a:latin typeface="Telegraf Bold"/>
                  <a:ea typeface="Telegraf Bold"/>
                  <a:cs typeface="Telegraf Bold"/>
                  <a:sym typeface="Telegraf Bold"/>
                </a:rPr>
                <a:t>brand credibility</a:t>
              </a:r>
              <a:r>
                <a:rPr lang="en-US" sz="2000" spc="-20">
                  <a:solidFill>
                    <a:srgbClr val="1A3E72"/>
                  </a:solidFill>
                  <a:latin typeface="Telegraf"/>
                  <a:ea typeface="Telegraf"/>
                  <a:cs typeface="Telegraf"/>
                  <a:sym typeface="Telegraf"/>
                </a:rPr>
                <a:t> within the competitive landscape of robo-advisory services.</a:t>
              </a:r>
            </a:p>
          </p:txBody>
        </p:sp>
      </p:grpSp>
      <p:grpSp>
        <p:nvGrpSpPr>
          <p:cNvPr name="Group 12" id="12"/>
          <p:cNvGrpSpPr/>
          <p:nvPr/>
        </p:nvGrpSpPr>
        <p:grpSpPr>
          <a:xfrm rot="0">
            <a:off x="9296400" y="7377351"/>
            <a:ext cx="8324850" cy="1980872"/>
            <a:chOff x="0" y="0"/>
            <a:chExt cx="11099800" cy="2641163"/>
          </a:xfrm>
        </p:grpSpPr>
        <p:sp>
          <p:nvSpPr>
            <p:cNvPr name="TextBox 13" id="13"/>
            <p:cNvSpPr txBox="true"/>
            <p:nvPr/>
          </p:nvSpPr>
          <p:spPr>
            <a:xfrm rot="0">
              <a:off x="0" y="-38100"/>
              <a:ext cx="11099800" cy="635000"/>
            </a:xfrm>
            <a:prstGeom prst="rect">
              <a:avLst/>
            </a:prstGeom>
          </p:spPr>
          <p:txBody>
            <a:bodyPr anchor="t" rtlCol="false" tIns="0" lIns="0" bIns="0" rIns="0">
              <a:spAutoFit/>
            </a:bodyPr>
            <a:lstStyle/>
            <a:p>
              <a:pPr algn="l" marL="0" indent="0" lvl="0">
                <a:lnSpc>
                  <a:spcPts val="3554"/>
                </a:lnSpc>
              </a:pPr>
              <a:r>
                <a:rPr lang="en-US" b="true" sz="2962" spc="-29">
                  <a:solidFill>
                    <a:srgbClr val="1A3E72"/>
                  </a:solidFill>
                  <a:latin typeface="Telegraf Bold"/>
                  <a:ea typeface="Telegraf Bold"/>
                  <a:cs typeface="Telegraf Bold"/>
                  <a:sym typeface="Telegraf Bold"/>
                </a:rPr>
                <a:t>Pricing Experiments</a:t>
              </a:r>
            </a:p>
          </p:txBody>
        </p:sp>
        <p:sp>
          <p:nvSpPr>
            <p:cNvPr name="TextBox 14" id="14"/>
            <p:cNvSpPr txBox="true"/>
            <p:nvPr/>
          </p:nvSpPr>
          <p:spPr>
            <a:xfrm rot="0">
              <a:off x="0" y="753096"/>
              <a:ext cx="11099800" cy="1888067"/>
            </a:xfrm>
            <a:prstGeom prst="rect">
              <a:avLst/>
            </a:prstGeom>
          </p:spPr>
          <p:txBody>
            <a:bodyPr anchor="t" rtlCol="false" tIns="0" lIns="0" bIns="0" rIns="0">
              <a:spAutoFit/>
            </a:bodyPr>
            <a:lstStyle/>
            <a:p>
              <a:pPr algn="l" marL="0" indent="0" lvl="0">
                <a:lnSpc>
                  <a:spcPts val="2800"/>
                </a:lnSpc>
              </a:pPr>
              <a:r>
                <a:rPr lang="en-US" sz="2000">
                  <a:solidFill>
                    <a:srgbClr val="1A3E72"/>
                  </a:solidFill>
                  <a:latin typeface="Telegraf"/>
                  <a:ea typeface="Telegraf"/>
                  <a:cs typeface="Telegraf"/>
                  <a:sym typeface="Telegraf"/>
                </a:rPr>
                <a:t>Conducting pricing model experiments will allow firms to identify optimal structures that balance </a:t>
              </a:r>
              <a:r>
                <a:rPr lang="en-US" b="true" sz="2000">
                  <a:solidFill>
                    <a:srgbClr val="1A3E72"/>
                  </a:solidFill>
                  <a:latin typeface="Telegraf Bold"/>
                  <a:ea typeface="Telegraf Bold"/>
                  <a:cs typeface="Telegraf Bold"/>
                  <a:sym typeface="Telegraf Bold"/>
                </a:rPr>
                <a:t>profitability and customer acquisition</a:t>
              </a:r>
              <a:r>
                <a:rPr lang="en-US" sz="2000">
                  <a:solidFill>
                    <a:srgbClr val="1A3E72"/>
                  </a:solidFill>
                  <a:latin typeface="Telegraf"/>
                  <a:ea typeface="Telegraf"/>
                  <a:cs typeface="Telegraf"/>
                  <a:sym typeface="Telegraf"/>
                </a:rPr>
                <a:t>, adapting to market dynamics and fostering long-term growth for the industry.</a:t>
              </a:r>
            </a:p>
          </p:txBody>
        </p:sp>
      </p:grpSp>
      <p:sp>
        <p:nvSpPr>
          <p:cNvPr name="TextBox 15" id="15"/>
          <p:cNvSpPr txBox="true"/>
          <p:nvPr/>
        </p:nvSpPr>
        <p:spPr>
          <a:xfrm rot="0">
            <a:off x="17438665"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1A3E72"/>
                </a:solidFill>
                <a:latin typeface="Telegraf Bold"/>
                <a:ea typeface="Telegraf Bold"/>
                <a:cs typeface="Telegraf Bold"/>
                <a:sym typeface="Telegraf Bold"/>
              </a:rPr>
              <a:t>11</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5F1FB"/>
        </a:solidFill>
      </p:bgPr>
    </p:bg>
    <p:spTree>
      <p:nvGrpSpPr>
        <p:cNvPr id="1" name=""/>
        <p:cNvGrpSpPr/>
        <p:nvPr/>
      </p:nvGrpSpPr>
      <p:grpSpPr>
        <a:xfrm>
          <a:off x="0" y="0"/>
          <a:ext cx="0" cy="0"/>
          <a:chOff x="0" y="0"/>
          <a:chExt cx="0" cy="0"/>
        </a:xfrm>
      </p:grpSpPr>
      <p:sp>
        <p:nvSpPr>
          <p:cNvPr name="TextBox 2" id="2"/>
          <p:cNvSpPr txBox="true"/>
          <p:nvPr/>
        </p:nvSpPr>
        <p:spPr>
          <a:xfrm rot="0">
            <a:off x="685970" y="647700"/>
            <a:ext cx="6867355" cy="2051050"/>
          </a:xfrm>
          <a:prstGeom prst="rect">
            <a:avLst/>
          </a:prstGeom>
        </p:spPr>
        <p:txBody>
          <a:bodyPr anchor="t" rtlCol="false" tIns="0" lIns="0" bIns="0" rIns="0">
            <a:spAutoFit/>
          </a:bodyPr>
          <a:lstStyle/>
          <a:p>
            <a:pPr algn="l" marL="0" indent="0" lvl="0">
              <a:lnSpc>
                <a:spcPts val="7700"/>
              </a:lnSpc>
            </a:pPr>
            <a:r>
              <a:rPr lang="en-US" b="true" sz="7000" spc="-70" strike="noStrike" u="none">
                <a:solidFill>
                  <a:srgbClr val="1A3E72"/>
                </a:solidFill>
                <a:latin typeface="Telegraf Bold"/>
                <a:ea typeface="Telegraf Bold"/>
                <a:cs typeface="Telegraf Bold"/>
                <a:sym typeface="Telegraf Bold"/>
              </a:rPr>
              <a:t>Tech &amp; Product Evolution</a:t>
            </a:r>
          </a:p>
        </p:txBody>
      </p:sp>
      <p:grpSp>
        <p:nvGrpSpPr>
          <p:cNvPr name="Group 3" id="3"/>
          <p:cNvGrpSpPr/>
          <p:nvPr/>
        </p:nvGrpSpPr>
        <p:grpSpPr>
          <a:xfrm rot="0">
            <a:off x="9296400" y="666750"/>
            <a:ext cx="8324850" cy="1980396"/>
            <a:chOff x="0" y="0"/>
            <a:chExt cx="11099800" cy="2640528"/>
          </a:xfrm>
        </p:grpSpPr>
        <p:sp>
          <p:nvSpPr>
            <p:cNvPr name="TextBox 4" id="4"/>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1A3E72"/>
                  </a:solidFill>
                  <a:latin typeface="Telegraf Bold"/>
                  <a:ea typeface="Telegraf Bold"/>
                  <a:cs typeface="Telegraf Bold"/>
                  <a:sym typeface="Telegraf Bold"/>
                </a:rPr>
                <a:t>Risk Scoring</a:t>
              </a:r>
            </a:p>
          </p:txBody>
        </p:sp>
        <p:sp>
          <p:nvSpPr>
            <p:cNvPr name="TextBox 5" id="5"/>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a:solidFill>
                    <a:srgbClr val="1A3E72"/>
                  </a:solidFill>
                  <a:latin typeface="Telegraf"/>
                  <a:ea typeface="Telegraf"/>
                  <a:cs typeface="Telegraf"/>
                  <a:sym typeface="Telegraf"/>
                </a:rPr>
                <a:t>Implementing advanced </a:t>
              </a:r>
              <a:r>
                <a:rPr lang="en-US" b="true" sz="2000">
                  <a:solidFill>
                    <a:srgbClr val="1A3E72"/>
                  </a:solidFill>
                  <a:latin typeface="Telegraf Bold"/>
                  <a:ea typeface="Telegraf Bold"/>
                  <a:cs typeface="Telegraf Bold"/>
                  <a:sym typeface="Telegraf Bold"/>
                </a:rPr>
                <a:t>risk-scoring models</a:t>
              </a:r>
              <a:r>
                <a:rPr lang="en-US" sz="2000">
                  <a:solidFill>
                    <a:srgbClr val="1A3E72"/>
                  </a:solidFill>
                  <a:latin typeface="Telegraf"/>
                  <a:ea typeface="Telegraf"/>
                  <a:cs typeface="Telegraf"/>
                  <a:sym typeface="Telegraf"/>
                </a:rPr>
                <a:t> powered by machine learning enhances client assessment, allowing robo-advisors to tailor investment strategies based on individual user profiles and risk appetites effectively.</a:t>
              </a:r>
            </a:p>
          </p:txBody>
        </p:sp>
      </p:grpSp>
      <p:grpSp>
        <p:nvGrpSpPr>
          <p:cNvPr name="Group 6" id="6"/>
          <p:cNvGrpSpPr/>
          <p:nvPr/>
        </p:nvGrpSpPr>
        <p:grpSpPr>
          <a:xfrm rot="0">
            <a:off x="9296400" y="2903617"/>
            <a:ext cx="8324850" cy="1980396"/>
            <a:chOff x="0" y="0"/>
            <a:chExt cx="11099800" cy="2640528"/>
          </a:xfrm>
        </p:grpSpPr>
        <p:sp>
          <p:nvSpPr>
            <p:cNvPr name="TextBox 7" id="7"/>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1A3E72"/>
                  </a:solidFill>
                  <a:latin typeface="Telegraf Bold"/>
                  <a:ea typeface="Telegraf Bold"/>
                  <a:cs typeface="Telegraf Bold"/>
                  <a:sym typeface="Telegraf Bold"/>
                </a:rPr>
                <a:t>ModelOps</a:t>
              </a:r>
            </a:p>
          </p:txBody>
        </p:sp>
        <p:sp>
          <p:nvSpPr>
            <p:cNvPr name="TextBox 8" id="8"/>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spc="-20">
                  <a:solidFill>
                    <a:srgbClr val="1A3E72"/>
                  </a:solidFill>
                  <a:latin typeface="Telegraf"/>
                  <a:ea typeface="Telegraf"/>
                  <a:cs typeface="Telegraf"/>
                  <a:sym typeface="Telegraf"/>
                </a:rPr>
                <a:t>Adopting ModelOps and </a:t>
              </a:r>
              <a:r>
                <a:rPr lang="en-US" b="true" sz="2000" spc="-20">
                  <a:solidFill>
                    <a:srgbClr val="1A3E72"/>
                  </a:solidFill>
                  <a:latin typeface="Telegraf Bold"/>
                  <a:ea typeface="Telegraf Bold"/>
                  <a:cs typeface="Telegraf Bold"/>
                  <a:sym typeface="Telegraf Bold"/>
                </a:rPr>
                <a:t>continuous integration/continuous delivery (CI/CD)</a:t>
              </a:r>
              <a:r>
                <a:rPr lang="en-US" sz="2000" spc="-20">
                  <a:solidFill>
                    <a:srgbClr val="1A3E72"/>
                  </a:solidFill>
                  <a:latin typeface="Telegraf"/>
                  <a:ea typeface="Telegraf"/>
                  <a:cs typeface="Telegraf"/>
                  <a:sym typeface="Telegraf"/>
                </a:rPr>
                <a:t> frameworks streamlines enhancements in robo-advisory platforms, ensuring rapid deployment of innovative features while maintaining high standards of quality and reliability.</a:t>
              </a:r>
            </a:p>
          </p:txBody>
        </p:sp>
      </p:grpSp>
      <p:grpSp>
        <p:nvGrpSpPr>
          <p:cNvPr name="Group 9" id="9"/>
          <p:cNvGrpSpPr/>
          <p:nvPr/>
        </p:nvGrpSpPr>
        <p:grpSpPr>
          <a:xfrm rot="0">
            <a:off x="9296400" y="5140484"/>
            <a:ext cx="8324850" cy="1980396"/>
            <a:chOff x="0" y="0"/>
            <a:chExt cx="11099800" cy="2640528"/>
          </a:xfrm>
        </p:grpSpPr>
        <p:sp>
          <p:nvSpPr>
            <p:cNvPr name="TextBox 10" id="10"/>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1A3E72"/>
                  </a:solidFill>
                  <a:latin typeface="Telegraf Bold"/>
                  <a:ea typeface="Telegraf Bold"/>
                  <a:cs typeface="Telegraf Bold"/>
                  <a:sym typeface="Telegraf Bold"/>
                </a:rPr>
                <a:t>Composable APIs</a:t>
              </a:r>
            </a:p>
          </p:txBody>
        </p:sp>
        <p:sp>
          <p:nvSpPr>
            <p:cNvPr name="TextBox 11" id="11"/>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spc="-20">
                  <a:solidFill>
                    <a:srgbClr val="1A3E72"/>
                  </a:solidFill>
                  <a:latin typeface="Telegraf"/>
                  <a:ea typeface="Telegraf"/>
                  <a:cs typeface="Telegraf"/>
                  <a:sym typeface="Telegraf"/>
                </a:rPr>
                <a:t>Utilizing </a:t>
              </a:r>
              <a:r>
                <a:rPr lang="en-US" b="true" sz="2000" spc="-20">
                  <a:solidFill>
                    <a:srgbClr val="1A3E72"/>
                  </a:solidFill>
                  <a:latin typeface="Telegraf Bold"/>
                  <a:ea typeface="Telegraf Bold"/>
                  <a:cs typeface="Telegraf Bold"/>
                  <a:sym typeface="Telegraf Bold"/>
                </a:rPr>
                <a:t>composable APIs</a:t>
              </a:r>
              <a:r>
                <a:rPr lang="en-US" sz="2000" spc="-20">
                  <a:solidFill>
                    <a:srgbClr val="1A3E72"/>
                  </a:solidFill>
                  <a:latin typeface="Telegraf"/>
                  <a:ea typeface="Telegraf"/>
                  <a:cs typeface="Telegraf"/>
                  <a:sym typeface="Telegraf"/>
                </a:rPr>
                <a:t> fosters seamless integration of third-party services, enabling robo-advisors to enhance their offerings, improve user experience, and support customized financial solutions for diverse client needs.</a:t>
              </a:r>
            </a:p>
          </p:txBody>
        </p:sp>
      </p:grpSp>
      <p:grpSp>
        <p:nvGrpSpPr>
          <p:cNvPr name="Group 12" id="12"/>
          <p:cNvGrpSpPr/>
          <p:nvPr/>
        </p:nvGrpSpPr>
        <p:grpSpPr>
          <a:xfrm rot="0">
            <a:off x="9296400" y="7377351"/>
            <a:ext cx="8324850" cy="1980872"/>
            <a:chOff x="0" y="0"/>
            <a:chExt cx="11099800" cy="2641163"/>
          </a:xfrm>
        </p:grpSpPr>
        <p:sp>
          <p:nvSpPr>
            <p:cNvPr name="TextBox 13" id="13"/>
            <p:cNvSpPr txBox="true"/>
            <p:nvPr/>
          </p:nvSpPr>
          <p:spPr>
            <a:xfrm rot="0">
              <a:off x="0" y="-38100"/>
              <a:ext cx="11099800" cy="635000"/>
            </a:xfrm>
            <a:prstGeom prst="rect">
              <a:avLst/>
            </a:prstGeom>
          </p:spPr>
          <p:txBody>
            <a:bodyPr anchor="t" rtlCol="false" tIns="0" lIns="0" bIns="0" rIns="0">
              <a:spAutoFit/>
            </a:bodyPr>
            <a:lstStyle/>
            <a:p>
              <a:pPr algn="l" marL="0" indent="0" lvl="0">
                <a:lnSpc>
                  <a:spcPts val="3554"/>
                </a:lnSpc>
              </a:pPr>
              <a:r>
                <a:rPr lang="en-US" b="true" sz="2962" spc="-29">
                  <a:solidFill>
                    <a:srgbClr val="1A3E72"/>
                  </a:solidFill>
                  <a:latin typeface="Telegraf Bold"/>
                  <a:ea typeface="Telegraf Bold"/>
                  <a:cs typeface="Telegraf Bold"/>
                  <a:sym typeface="Telegraf Bold"/>
                </a:rPr>
                <a:t>Future Readiness</a:t>
              </a:r>
            </a:p>
          </p:txBody>
        </p:sp>
        <p:sp>
          <p:nvSpPr>
            <p:cNvPr name="TextBox 14" id="14"/>
            <p:cNvSpPr txBox="true"/>
            <p:nvPr/>
          </p:nvSpPr>
          <p:spPr>
            <a:xfrm rot="0">
              <a:off x="0" y="753096"/>
              <a:ext cx="11099800" cy="1888067"/>
            </a:xfrm>
            <a:prstGeom prst="rect">
              <a:avLst/>
            </a:prstGeom>
          </p:spPr>
          <p:txBody>
            <a:bodyPr anchor="t" rtlCol="false" tIns="0" lIns="0" bIns="0" rIns="0">
              <a:spAutoFit/>
            </a:bodyPr>
            <a:lstStyle/>
            <a:p>
              <a:pPr algn="l" marL="0" indent="0" lvl="0">
                <a:lnSpc>
                  <a:spcPts val="2800"/>
                </a:lnSpc>
              </a:pPr>
              <a:r>
                <a:rPr lang="en-US" sz="2000">
                  <a:solidFill>
                    <a:srgbClr val="1A3E72"/>
                  </a:solidFill>
                  <a:latin typeface="Telegraf"/>
                  <a:ea typeface="Telegraf"/>
                  <a:cs typeface="Telegraf"/>
                  <a:sym typeface="Telegraf"/>
                </a:rPr>
                <a:t>Focusing on </a:t>
              </a:r>
              <a:r>
                <a:rPr lang="en-US" b="true" sz="2000">
                  <a:solidFill>
                    <a:srgbClr val="1A3E72"/>
                  </a:solidFill>
                  <a:latin typeface="Telegraf Bold"/>
                  <a:ea typeface="Telegraf Bold"/>
                  <a:cs typeface="Telegraf Bold"/>
                  <a:sym typeface="Telegraf Bold"/>
                </a:rPr>
                <a:t>future readiness</a:t>
              </a:r>
              <a:r>
                <a:rPr lang="en-US" sz="2000">
                  <a:solidFill>
                    <a:srgbClr val="1A3E72"/>
                  </a:solidFill>
                  <a:latin typeface="Telegraf"/>
                  <a:ea typeface="Telegraf"/>
                  <a:cs typeface="Telegraf"/>
                  <a:sym typeface="Telegraf"/>
                </a:rPr>
                <a:t> is crucial for robo-advisors; investing in adaptive technologies and keeping abreast of regulatory changes ensures sustained growth in an evolving fintech landscape and competitive market.</a:t>
              </a:r>
            </a:p>
          </p:txBody>
        </p:sp>
      </p:grpSp>
      <p:sp>
        <p:nvSpPr>
          <p:cNvPr name="TextBox 15" id="15"/>
          <p:cNvSpPr txBox="true"/>
          <p:nvPr/>
        </p:nvSpPr>
        <p:spPr>
          <a:xfrm rot="0">
            <a:off x="17438665"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1A3E72"/>
                </a:solidFill>
                <a:latin typeface="Telegraf Bold"/>
                <a:ea typeface="Telegraf Bold"/>
                <a:cs typeface="Telegraf Bold"/>
                <a:sym typeface="Telegraf Bold"/>
              </a:rPr>
              <a:t>12</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A3E72"/>
        </a:solidFill>
      </p:bgPr>
    </p:bg>
    <p:spTree>
      <p:nvGrpSpPr>
        <p:cNvPr id="1" name=""/>
        <p:cNvGrpSpPr/>
        <p:nvPr/>
      </p:nvGrpSpPr>
      <p:grpSpPr>
        <a:xfrm>
          <a:off x="0" y="0"/>
          <a:ext cx="0" cy="0"/>
          <a:chOff x="0" y="0"/>
          <a:chExt cx="0" cy="0"/>
        </a:xfrm>
      </p:grpSpPr>
      <p:sp>
        <p:nvSpPr>
          <p:cNvPr name="TextBox 2" id="2"/>
          <p:cNvSpPr txBox="true"/>
          <p:nvPr/>
        </p:nvSpPr>
        <p:spPr>
          <a:xfrm rot="0">
            <a:off x="685970" y="647700"/>
            <a:ext cx="6867355" cy="2051050"/>
          </a:xfrm>
          <a:prstGeom prst="rect">
            <a:avLst/>
          </a:prstGeom>
        </p:spPr>
        <p:txBody>
          <a:bodyPr anchor="t" rtlCol="false" tIns="0" lIns="0" bIns="0" rIns="0">
            <a:spAutoFit/>
          </a:bodyPr>
          <a:lstStyle/>
          <a:p>
            <a:pPr algn="l" marL="0" indent="0" lvl="0">
              <a:lnSpc>
                <a:spcPts val="7700"/>
              </a:lnSpc>
            </a:pPr>
            <a:r>
              <a:rPr lang="en-US" b="true" sz="7000" spc="-70" strike="noStrike" u="none">
                <a:solidFill>
                  <a:srgbClr val="A7C7E7"/>
                </a:solidFill>
                <a:latin typeface="Telegraf Bold"/>
                <a:ea typeface="Telegraf Bold"/>
                <a:cs typeface="Telegraf Bold"/>
                <a:sym typeface="Telegraf Bold"/>
              </a:rPr>
              <a:t>Regulatory Compliance</a:t>
            </a:r>
          </a:p>
        </p:txBody>
      </p:sp>
      <p:grpSp>
        <p:nvGrpSpPr>
          <p:cNvPr name="Group 3" id="3"/>
          <p:cNvGrpSpPr/>
          <p:nvPr/>
        </p:nvGrpSpPr>
        <p:grpSpPr>
          <a:xfrm rot="0">
            <a:off x="9296400" y="666750"/>
            <a:ext cx="8324850" cy="1980396"/>
            <a:chOff x="0" y="0"/>
            <a:chExt cx="11099800" cy="2640528"/>
          </a:xfrm>
        </p:grpSpPr>
        <p:sp>
          <p:nvSpPr>
            <p:cNvPr name="TextBox 4" id="4"/>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A7C7E7"/>
                  </a:solidFill>
                  <a:latin typeface="Telegraf Bold"/>
                  <a:ea typeface="Telegraf Bold"/>
                  <a:cs typeface="Telegraf Bold"/>
                  <a:sym typeface="Telegraf Bold"/>
                </a:rPr>
                <a:t>Model Disclosures</a:t>
              </a:r>
            </a:p>
          </p:txBody>
        </p:sp>
        <p:sp>
          <p:nvSpPr>
            <p:cNvPr name="TextBox 5" id="5"/>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a:solidFill>
                    <a:srgbClr val="E5F1FB"/>
                  </a:solidFill>
                  <a:latin typeface="Telegraf"/>
                  <a:ea typeface="Telegraf"/>
                  <a:cs typeface="Telegraf"/>
                  <a:sym typeface="Telegraf"/>
                </a:rPr>
                <a:t>Ensuring </a:t>
              </a:r>
              <a:r>
                <a:rPr lang="en-US" b="true" sz="2000">
                  <a:solidFill>
                    <a:srgbClr val="E5F1FB"/>
                  </a:solidFill>
                  <a:latin typeface="Telegraf Bold"/>
                  <a:ea typeface="Telegraf Bold"/>
                  <a:cs typeface="Telegraf Bold"/>
                  <a:sym typeface="Telegraf Bold"/>
                </a:rPr>
                <a:t>clear model disclosures</a:t>
              </a:r>
              <a:r>
                <a:rPr lang="en-US" sz="2000">
                  <a:solidFill>
                    <a:srgbClr val="E5F1FB"/>
                  </a:solidFill>
                  <a:latin typeface="Telegraf"/>
                  <a:ea typeface="Telegraf"/>
                  <a:cs typeface="Telegraf"/>
                  <a:sym typeface="Telegraf"/>
                </a:rPr>
                <a:t> is vital for building client trust. Transparency about strategies, fees, and risks will enhance credibility and compliance with regulatory requirements in the robo-advisory industry.</a:t>
              </a:r>
            </a:p>
          </p:txBody>
        </p:sp>
      </p:grpSp>
      <p:grpSp>
        <p:nvGrpSpPr>
          <p:cNvPr name="Group 6" id="6"/>
          <p:cNvGrpSpPr/>
          <p:nvPr/>
        </p:nvGrpSpPr>
        <p:grpSpPr>
          <a:xfrm rot="0">
            <a:off x="9296400" y="2903617"/>
            <a:ext cx="8324850" cy="1980396"/>
            <a:chOff x="0" y="0"/>
            <a:chExt cx="11099800" cy="2640528"/>
          </a:xfrm>
        </p:grpSpPr>
        <p:sp>
          <p:nvSpPr>
            <p:cNvPr name="TextBox 7" id="7"/>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A7C7E7"/>
                  </a:solidFill>
                  <a:latin typeface="Telegraf Bold"/>
                  <a:ea typeface="Telegraf Bold"/>
                  <a:cs typeface="Telegraf Bold"/>
                  <a:sym typeface="Telegraf Bold"/>
                </a:rPr>
                <a:t>Complaints Dashboard</a:t>
              </a:r>
            </a:p>
          </p:txBody>
        </p:sp>
        <p:sp>
          <p:nvSpPr>
            <p:cNvPr name="TextBox 8" id="8"/>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spc="-20">
                  <a:solidFill>
                    <a:srgbClr val="E5F1FB"/>
                  </a:solidFill>
                  <a:latin typeface="Telegraf"/>
                  <a:ea typeface="Telegraf"/>
                  <a:cs typeface="Telegraf"/>
                  <a:sym typeface="Telegraf"/>
                </a:rPr>
                <a:t>A </a:t>
              </a:r>
              <a:r>
                <a:rPr lang="en-US" b="true" sz="2000" spc="-20">
                  <a:solidFill>
                    <a:srgbClr val="E5F1FB"/>
                  </a:solidFill>
                  <a:latin typeface="Telegraf Bold"/>
                  <a:ea typeface="Telegraf Bold"/>
                  <a:cs typeface="Telegraf Bold"/>
                  <a:sym typeface="Telegraf Bold"/>
                </a:rPr>
                <a:t>monthly complaints dashboard</a:t>
              </a:r>
              <a:r>
                <a:rPr lang="en-US" sz="2000" spc="-20">
                  <a:solidFill>
                    <a:srgbClr val="E5F1FB"/>
                  </a:solidFill>
                  <a:latin typeface="Telegraf"/>
                  <a:ea typeface="Telegraf"/>
                  <a:cs typeface="Telegraf"/>
                  <a:sym typeface="Telegraf"/>
                </a:rPr>
                <a:t> serves as an essential tool for monitoring client feedback and resolving issues promptly. This proactive approach aids in maintaining a positive relationship with customers and regulators.</a:t>
              </a:r>
            </a:p>
          </p:txBody>
        </p:sp>
      </p:grpSp>
      <p:grpSp>
        <p:nvGrpSpPr>
          <p:cNvPr name="Group 9" id="9"/>
          <p:cNvGrpSpPr/>
          <p:nvPr/>
        </p:nvGrpSpPr>
        <p:grpSpPr>
          <a:xfrm rot="0">
            <a:off x="9296400" y="5140484"/>
            <a:ext cx="8324850" cy="1980396"/>
            <a:chOff x="0" y="0"/>
            <a:chExt cx="11099800" cy="2640528"/>
          </a:xfrm>
        </p:grpSpPr>
        <p:sp>
          <p:nvSpPr>
            <p:cNvPr name="TextBox 10" id="10"/>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A7C7E7"/>
                  </a:solidFill>
                  <a:latin typeface="Telegraf Bold"/>
                  <a:ea typeface="Telegraf Bold"/>
                  <a:cs typeface="Telegraf Bold"/>
                  <a:sym typeface="Telegraf Bold"/>
                </a:rPr>
                <a:t>Legal Checks</a:t>
              </a:r>
            </a:p>
          </p:txBody>
        </p:sp>
        <p:sp>
          <p:nvSpPr>
            <p:cNvPr name="TextBox 11" id="11"/>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spc="-20">
                  <a:solidFill>
                    <a:srgbClr val="E5F1FB"/>
                  </a:solidFill>
                  <a:latin typeface="Telegraf"/>
                  <a:ea typeface="Telegraf"/>
                  <a:cs typeface="Telegraf"/>
                  <a:sym typeface="Telegraf"/>
                </a:rPr>
                <a:t>Implementing </a:t>
              </a:r>
              <a:r>
                <a:rPr lang="en-US" b="true" sz="2000" spc="-20">
                  <a:solidFill>
                    <a:srgbClr val="E5F1FB"/>
                  </a:solidFill>
                  <a:latin typeface="Telegraf Bold"/>
                  <a:ea typeface="Telegraf Bold"/>
                  <a:cs typeface="Telegraf Bold"/>
                  <a:sym typeface="Telegraf Bold"/>
                </a:rPr>
                <a:t>pre-launch legal checks</a:t>
              </a:r>
              <a:r>
                <a:rPr lang="en-US" sz="2000" spc="-20">
                  <a:solidFill>
                    <a:srgbClr val="E5F1FB"/>
                  </a:solidFill>
                  <a:latin typeface="Telegraf"/>
                  <a:ea typeface="Telegraf"/>
                  <a:cs typeface="Telegraf"/>
                  <a:sym typeface="Telegraf"/>
                </a:rPr>
                <a:t> is crucial to mitigate risks associated with compliance. These assessments ensure that all advisory services align with current regulations before being introduced to the market.</a:t>
              </a:r>
            </a:p>
          </p:txBody>
        </p:sp>
      </p:grpSp>
      <p:grpSp>
        <p:nvGrpSpPr>
          <p:cNvPr name="Group 12" id="12"/>
          <p:cNvGrpSpPr/>
          <p:nvPr/>
        </p:nvGrpSpPr>
        <p:grpSpPr>
          <a:xfrm rot="0">
            <a:off x="9296400" y="7377351"/>
            <a:ext cx="8324850" cy="1980872"/>
            <a:chOff x="0" y="0"/>
            <a:chExt cx="11099800" cy="2641163"/>
          </a:xfrm>
        </p:grpSpPr>
        <p:sp>
          <p:nvSpPr>
            <p:cNvPr name="TextBox 13" id="13"/>
            <p:cNvSpPr txBox="true"/>
            <p:nvPr/>
          </p:nvSpPr>
          <p:spPr>
            <a:xfrm rot="0">
              <a:off x="0" y="-38100"/>
              <a:ext cx="11099800" cy="635000"/>
            </a:xfrm>
            <a:prstGeom prst="rect">
              <a:avLst/>
            </a:prstGeom>
          </p:spPr>
          <p:txBody>
            <a:bodyPr anchor="t" rtlCol="false" tIns="0" lIns="0" bIns="0" rIns="0">
              <a:spAutoFit/>
            </a:bodyPr>
            <a:lstStyle/>
            <a:p>
              <a:pPr algn="l" marL="0" indent="0" lvl="0">
                <a:lnSpc>
                  <a:spcPts val="3554"/>
                </a:lnSpc>
              </a:pPr>
              <a:r>
                <a:rPr lang="en-US" b="true" sz="2962" spc="-29">
                  <a:solidFill>
                    <a:srgbClr val="A7C7E7"/>
                  </a:solidFill>
                  <a:latin typeface="Telegraf Bold"/>
                  <a:ea typeface="Telegraf Bold"/>
                  <a:cs typeface="Telegraf Bold"/>
                  <a:sym typeface="Telegraf Bold"/>
                </a:rPr>
                <a:t>Regulatory Readiness</a:t>
              </a:r>
            </a:p>
          </p:txBody>
        </p:sp>
        <p:sp>
          <p:nvSpPr>
            <p:cNvPr name="TextBox 14" id="14"/>
            <p:cNvSpPr txBox="true"/>
            <p:nvPr/>
          </p:nvSpPr>
          <p:spPr>
            <a:xfrm rot="0">
              <a:off x="0" y="753096"/>
              <a:ext cx="11099800" cy="1888067"/>
            </a:xfrm>
            <a:prstGeom prst="rect">
              <a:avLst/>
            </a:prstGeom>
          </p:spPr>
          <p:txBody>
            <a:bodyPr anchor="t" rtlCol="false" tIns="0" lIns="0" bIns="0" rIns="0">
              <a:spAutoFit/>
            </a:bodyPr>
            <a:lstStyle/>
            <a:p>
              <a:pPr algn="l" marL="0" indent="0" lvl="0">
                <a:lnSpc>
                  <a:spcPts val="2800"/>
                </a:lnSpc>
              </a:pPr>
              <a:r>
                <a:rPr lang="en-US" sz="2000">
                  <a:solidFill>
                    <a:srgbClr val="E5F1FB"/>
                  </a:solidFill>
                  <a:latin typeface="Telegraf"/>
                  <a:ea typeface="Telegraf"/>
                  <a:cs typeface="Telegraf"/>
                  <a:sym typeface="Telegraf"/>
                </a:rPr>
                <a:t>Establishing a framework for </a:t>
              </a:r>
              <a:r>
                <a:rPr lang="en-US" b="true" sz="2000">
                  <a:solidFill>
                    <a:srgbClr val="E5F1FB"/>
                  </a:solidFill>
                  <a:latin typeface="Telegraf Bold"/>
                  <a:ea typeface="Telegraf Bold"/>
                  <a:cs typeface="Telegraf Bold"/>
                  <a:sym typeface="Telegraf Bold"/>
                </a:rPr>
                <a:t>regulatory readiness</a:t>
              </a:r>
              <a:r>
                <a:rPr lang="en-US" sz="2000">
                  <a:solidFill>
                    <a:srgbClr val="E5F1FB"/>
                  </a:solidFill>
                  <a:latin typeface="Telegraf"/>
                  <a:ea typeface="Telegraf"/>
                  <a:cs typeface="Telegraf"/>
                  <a:sym typeface="Telegraf"/>
                </a:rPr>
                <a:t> helps firms adapt to evolving regulatory landscapes. This proactive stance ensures that robo-advisors remain compliant and competitive in an increasingly scrutinized industry.</a:t>
              </a:r>
            </a:p>
          </p:txBody>
        </p:sp>
      </p:grpSp>
      <p:sp>
        <p:nvSpPr>
          <p:cNvPr name="TextBox 15" id="15"/>
          <p:cNvSpPr txBox="true"/>
          <p:nvPr/>
        </p:nvSpPr>
        <p:spPr>
          <a:xfrm rot="0">
            <a:off x="17438665"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E5F1FB"/>
                </a:solidFill>
                <a:latin typeface="Telegraf Bold"/>
                <a:ea typeface="Telegraf Bold"/>
                <a:cs typeface="Telegraf Bold"/>
                <a:sym typeface="Telegraf Bold"/>
              </a:rPr>
              <a:t>13</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A7C7E7"/>
        </a:solidFill>
      </p:bgPr>
    </p:bg>
    <p:spTree>
      <p:nvGrpSpPr>
        <p:cNvPr id="1" name=""/>
        <p:cNvGrpSpPr/>
        <p:nvPr/>
      </p:nvGrpSpPr>
      <p:grpSpPr>
        <a:xfrm>
          <a:off x="0" y="0"/>
          <a:ext cx="0" cy="0"/>
          <a:chOff x="0" y="0"/>
          <a:chExt cx="0" cy="0"/>
        </a:xfrm>
      </p:grpSpPr>
      <p:sp>
        <p:nvSpPr>
          <p:cNvPr name="TextBox 2" id="2"/>
          <p:cNvSpPr txBox="true"/>
          <p:nvPr/>
        </p:nvSpPr>
        <p:spPr>
          <a:xfrm rot="0">
            <a:off x="685970" y="647700"/>
            <a:ext cx="6867355" cy="2051050"/>
          </a:xfrm>
          <a:prstGeom prst="rect">
            <a:avLst/>
          </a:prstGeom>
        </p:spPr>
        <p:txBody>
          <a:bodyPr anchor="t" rtlCol="false" tIns="0" lIns="0" bIns="0" rIns="0">
            <a:spAutoFit/>
          </a:bodyPr>
          <a:lstStyle/>
          <a:p>
            <a:pPr algn="l" marL="0" indent="0" lvl="0">
              <a:lnSpc>
                <a:spcPts val="7700"/>
              </a:lnSpc>
            </a:pPr>
            <a:r>
              <a:rPr lang="en-US" b="true" sz="7000" spc="-70" strike="noStrike" u="none">
                <a:solidFill>
                  <a:srgbClr val="1A3E72"/>
                </a:solidFill>
                <a:latin typeface="Telegraf Bold"/>
                <a:ea typeface="Telegraf Bold"/>
                <a:cs typeface="Telegraf Bold"/>
                <a:sym typeface="Telegraf Bold"/>
              </a:rPr>
              <a:t>International Opportunities</a:t>
            </a:r>
          </a:p>
        </p:txBody>
      </p:sp>
      <p:grpSp>
        <p:nvGrpSpPr>
          <p:cNvPr name="Group 3" id="3"/>
          <p:cNvGrpSpPr/>
          <p:nvPr/>
        </p:nvGrpSpPr>
        <p:grpSpPr>
          <a:xfrm rot="0">
            <a:off x="9296400" y="666750"/>
            <a:ext cx="8324850" cy="1980396"/>
            <a:chOff x="0" y="0"/>
            <a:chExt cx="11099800" cy="2640528"/>
          </a:xfrm>
        </p:grpSpPr>
        <p:sp>
          <p:nvSpPr>
            <p:cNvPr name="TextBox 4" id="4"/>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1A3E72"/>
                  </a:solidFill>
                  <a:latin typeface="Telegraf Bold"/>
                  <a:ea typeface="Telegraf Bold"/>
                  <a:cs typeface="Telegraf Bold"/>
                  <a:sym typeface="Telegraf Bold"/>
                </a:rPr>
                <a:t>NRI Portfolios</a:t>
              </a:r>
            </a:p>
          </p:txBody>
        </p:sp>
        <p:sp>
          <p:nvSpPr>
            <p:cNvPr name="TextBox 5" id="5"/>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a:solidFill>
                    <a:srgbClr val="1A3E72"/>
                  </a:solidFill>
                  <a:latin typeface="Telegraf"/>
                  <a:ea typeface="Telegraf"/>
                  <a:cs typeface="Telegraf"/>
                  <a:sym typeface="Telegraf"/>
                </a:rPr>
                <a:t>Developing </a:t>
              </a:r>
              <a:r>
                <a:rPr lang="en-US" b="true" sz="2000">
                  <a:solidFill>
                    <a:srgbClr val="1A3E72"/>
                  </a:solidFill>
                  <a:latin typeface="Telegraf Bold"/>
                  <a:ea typeface="Telegraf Bold"/>
                  <a:cs typeface="Telegraf Bold"/>
                  <a:sym typeface="Telegraf Bold"/>
                </a:rPr>
                <a:t>tailored investment portfolios</a:t>
              </a:r>
              <a:r>
                <a:rPr lang="en-US" sz="2000">
                  <a:solidFill>
                    <a:srgbClr val="1A3E72"/>
                  </a:solidFill>
                  <a:latin typeface="Telegraf"/>
                  <a:ea typeface="Telegraf"/>
                  <a:cs typeface="Telegraf"/>
                  <a:sym typeface="Telegraf"/>
                </a:rPr>
                <a:t> for Non-Resident Indians (NRIs) can enhance engagement and satisfaction, addressing unique financial needs and preferences while capitalizing on cross-border investment trends.</a:t>
              </a:r>
            </a:p>
          </p:txBody>
        </p:sp>
      </p:grpSp>
      <p:grpSp>
        <p:nvGrpSpPr>
          <p:cNvPr name="Group 6" id="6"/>
          <p:cNvGrpSpPr/>
          <p:nvPr/>
        </p:nvGrpSpPr>
        <p:grpSpPr>
          <a:xfrm rot="0">
            <a:off x="9296400" y="2903617"/>
            <a:ext cx="8324850" cy="1980396"/>
            <a:chOff x="0" y="0"/>
            <a:chExt cx="11099800" cy="2640528"/>
          </a:xfrm>
        </p:grpSpPr>
        <p:sp>
          <p:nvSpPr>
            <p:cNvPr name="TextBox 7" id="7"/>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1A3E72"/>
                  </a:solidFill>
                  <a:latin typeface="Telegraf Bold"/>
                  <a:ea typeface="Telegraf Bold"/>
                  <a:cs typeface="Telegraf Bold"/>
                  <a:sym typeface="Telegraf Bold"/>
                </a:rPr>
                <a:t>Global ETFs</a:t>
              </a:r>
            </a:p>
          </p:txBody>
        </p:sp>
        <p:sp>
          <p:nvSpPr>
            <p:cNvPr name="TextBox 8" id="8"/>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spc="-20">
                  <a:solidFill>
                    <a:srgbClr val="1A3E72"/>
                  </a:solidFill>
                  <a:latin typeface="Telegraf"/>
                  <a:ea typeface="Telegraf"/>
                  <a:cs typeface="Telegraf"/>
                  <a:sym typeface="Telegraf"/>
                </a:rPr>
                <a:t>Introducing </a:t>
              </a:r>
              <a:r>
                <a:rPr lang="en-US" b="true" sz="2000" spc="-20">
                  <a:solidFill>
                    <a:srgbClr val="1A3E72"/>
                  </a:solidFill>
                  <a:latin typeface="Telegraf Bold"/>
                  <a:ea typeface="Telegraf Bold"/>
                  <a:cs typeface="Telegraf Bold"/>
                  <a:sym typeface="Telegraf Bold"/>
                </a:rPr>
                <a:t>global Exchange-Traded Funds (ETFs)</a:t>
              </a:r>
              <a:r>
                <a:rPr lang="en-US" sz="2000" spc="-20">
                  <a:solidFill>
                    <a:srgbClr val="1A3E72"/>
                  </a:solidFill>
                  <a:latin typeface="Telegraf"/>
                  <a:ea typeface="Telegraf"/>
                  <a:cs typeface="Telegraf"/>
                  <a:sym typeface="Telegraf"/>
                </a:rPr>
                <a:t> can diversify investment options, providing access to international markets while optimizing tax efficiencies through strategically designed wrappers for Indian investors.</a:t>
              </a:r>
            </a:p>
          </p:txBody>
        </p:sp>
      </p:grpSp>
      <p:grpSp>
        <p:nvGrpSpPr>
          <p:cNvPr name="Group 9" id="9"/>
          <p:cNvGrpSpPr/>
          <p:nvPr/>
        </p:nvGrpSpPr>
        <p:grpSpPr>
          <a:xfrm rot="0">
            <a:off x="9296400" y="5140484"/>
            <a:ext cx="8324850" cy="1980396"/>
            <a:chOff x="0" y="0"/>
            <a:chExt cx="11099800" cy="2640528"/>
          </a:xfrm>
        </p:grpSpPr>
        <p:sp>
          <p:nvSpPr>
            <p:cNvPr name="TextBox 10" id="10"/>
            <p:cNvSpPr txBox="true"/>
            <p:nvPr/>
          </p:nvSpPr>
          <p:spPr>
            <a:xfrm rot="0">
              <a:off x="0" y="-9525"/>
              <a:ext cx="11099800" cy="605790"/>
            </a:xfrm>
            <a:prstGeom prst="rect">
              <a:avLst/>
            </a:prstGeom>
          </p:spPr>
          <p:txBody>
            <a:bodyPr anchor="t" rtlCol="false" tIns="0" lIns="0" bIns="0" rIns="0">
              <a:spAutoFit/>
            </a:bodyPr>
            <a:lstStyle/>
            <a:p>
              <a:pPr algn="l" marL="0" indent="0" lvl="0">
                <a:lnSpc>
                  <a:spcPts val="3258"/>
                </a:lnSpc>
              </a:pPr>
              <a:r>
                <a:rPr lang="en-US" b="true" sz="2962" spc="-29">
                  <a:solidFill>
                    <a:srgbClr val="1A3E72"/>
                  </a:solidFill>
                  <a:latin typeface="Telegraf Bold"/>
                  <a:ea typeface="Telegraf Bold"/>
                  <a:cs typeface="Telegraf Bold"/>
                  <a:sym typeface="Telegraf Bold"/>
                </a:rPr>
                <a:t>Cross-Border KYC</a:t>
              </a:r>
            </a:p>
          </p:txBody>
        </p:sp>
        <p:sp>
          <p:nvSpPr>
            <p:cNvPr name="TextBox 11" id="11"/>
            <p:cNvSpPr txBox="true"/>
            <p:nvPr/>
          </p:nvSpPr>
          <p:spPr>
            <a:xfrm rot="0">
              <a:off x="0" y="752461"/>
              <a:ext cx="11099800" cy="1888067"/>
            </a:xfrm>
            <a:prstGeom prst="rect">
              <a:avLst/>
            </a:prstGeom>
          </p:spPr>
          <p:txBody>
            <a:bodyPr anchor="t" rtlCol="false" tIns="0" lIns="0" bIns="0" rIns="0">
              <a:spAutoFit/>
            </a:bodyPr>
            <a:lstStyle/>
            <a:p>
              <a:pPr algn="l" marL="0" indent="0" lvl="0">
                <a:lnSpc>
                  <a:spcPts val="2800"/>
                </a:lnSpc>
              </a:pPr>
              <a:r>
                <a:rPr lang="en-US" sz="2000" spc="-20">
                  <a:solidFill>
                    <a:srgbClr val="1A3E72"/>
                  </a:solidFill>
                  <a:latin typeface="Telegraf"/>
                  <a:ea typeface="Telegraf"/>
                  <a:cs typeface="Telegraf"/>
                  <a:sym typeface="Telegraf"/>
                </a:rPr>
                <a:t>Implementing </a:t>
              </a:r>
              <a:r>
                <a:rPr lang="en-US" b="true" sz="2000" spc="-20">
                  <a:solidFill>
                    <a:srgbClr val="1A3E72"/>
                  </a:solidFill>
                  <a:latin typeface="Telegraf Bold"/>
                  <a:ea typeface="Telegraf Bold"/>
                  <a:cs typeface="Telegraf Bold"/>
                  <a:sym typeface="Telegraf Bold"/>
                </a:rPr>
                <a:t>cross-border Know Your Customer (KYC)</a:t>
              </a:r>
              <a:r>
                <a:rPr lang="en-US" sz="2000" spc="-20">
                  <a:solidFill>
                    <a:srgbClr val="1A3E72"/>
                  </a:solidFill>
                  <a:latin typeface="Telegraf"/>
                  <a:ea typeface="Telegraf"/>
                  <a:cs typeface="Telegraf"/>
                  <a:sym typeface="Telegraf"/>
                </a:rPr>
                <a:t> processes will streamline client onboarding, ensuring compliance and facilitating smoother transactions for NRIs, which can enhance the overall user experience.</a:t>
              </a:r>
            </a:p>
          </p:txBody>
        </p:sp>
      </p:grpSp>
      <p:grpSp>
        <p:nvGrpSpPr>
          <p:cNvPr name="Group 12" id="12"/>
          <p:cNvGrpSpPr/>
          <p:nvPr/>
        </p:nvGrpSpPr>
        <p:grpSpPr>
          <a:xfrm rot="0">
            <a:off x="9296400" y="7377351"/>
            <a:ext cx="8324850" cy="1628447"/>
            <a:chOff x="0" y="0"/>
            <a:chExt cx="11099800" cy="2171263"/>
          </a:xfrm>
        </p:grpSpPr>
        <p:sp>
          <p:nvSpPr>
            <p:cNvPr name="TextBox 13" id="13"/>
            <p:cNvSpPr txBox="true"/>
            <p:nvPr/>
          </p:nvSpPr>
          <p:spPr>
            <a:xfrm rot="0">
              <a:off x="0" y="-38100"/>
              <a:ext cx="11099800" cy="635000"/>
            </a:xfrm>
            <a:prstGeom prst="rect">
              <a:avLst/>
            </a:prstGeom>
          </p:spPr>
          <p:txBody>
            <a:bodyPr anchor="t" rtlCol="false" tIns="0" lIns="0" bIns="0" rIns="0">
              <a:spAutoFit/>
            </a:bodyPr>
            <a:lstStyle/>
            <a:p>
              <a:pPr algn="l" marL="0" indent="0" lvl="0">
                <a:lnSpc>
                  <a:spcPts val="3554"/>
                </a:lnSpc>
              </a:pPr>
              <a:r>
                <a:rPr lang="en-US" b="true" sz="2962" spc="-29">
                  <a:solidFill>
                    <a:srgbClr val="1A3E72"/>
                  </a:solidFill>
                  <a:latin typeface="Telegraf Bold"/>
                  <a:ea typeface="Telegraf Bold"/>
                  <a:cs typeface="Telegraf Bold"/>
                  <a:sym typeface="Telegraf Bold"/>
                </a:rPr>
                <a:t>Market Expansion</a:t>
              </a:r>
            </a:p>
          </p:txBody>
        </p:sp>
        <p:sp>
          <p:nvSpPr>
            <p:cNvPr name="TextBox 14" id="14"/>
            <p:cNvSpPr txBox="true"/>
            <p:nvPr/>
          </p:nvSpPr>
          <p:spPr>
            <a:xfrm rot="0">
              <a:off x="0" y="753096"/>
              <a:ext cx="11099800" cy="1418167"/>
            </a:xfrm>
            <a:prstGeom prst="rect">
              <a:avLst/>
            </a:prstGeom>
          </p:spPr>
          <p:txBody>
            <a:bodyPr anchor="t" rtlCol="false" tIns="0" lIns="0" bIns="0" rIns="0">
              <a:spAutoFit/>
            </a:bodyPr>
            <a:lstStyle/>
            <a:p>
              <a:pPr algn="l" marL="0" indent="0" lvl="0">
                <a:lnSpc>
                  <a:spcPts val="2800"/>
                </a:lnSpc>
              </a:pPr>
              <a:r>
                <a:rPr lang="en-US" sz="2000">
                  <a:solidFill>
                    <a:srgbClr val="1A3E72"/>
                  </a:solidFill>
                  <a:latin typeface="Telegraf"/>
                  <a:ea typeface="Telegraf"/>
                  <a:cs typeface="Telegraf"/>
                  <a:sym typeface="Telegraf"/>
                </a:rPr>
                <a:t>Exploring potential for </a:t>
              </a:r>
              <a:r>
                <a:rPr lang="en-US" b="true" sz="2000">
                  <a:solidFill>
                    <a:srgbClr val="1A3E72"/>
                  </a:solidFill>
                  <a:latin typeface="Telegraf Bold"/>
                  <a:ea typeface="Telegraf Bold"/>
                  <a:cs typeface="Telegraf Bold"/>
                  <a:sym typeface="Telegraf Bold"/>
                </a:rPr>
                <a:t>market expansion</a:t>
              </a:r>
              <a:r>
                <a:rPr lang="en-US" sz="2000">
                  <a:solidFill>
                    <a:srgbClr val="1A3E72"/>
                  </a:solidFill>
                  <a:latin typeface="Telegraf"/>
                  <a:ea typeface="Telegraf"/>
                  <a:cs typeface="Telegraf"/>
                  <a:sym typeface="Telegraf"/>
                </a:rPr>
                <a:t> in Southeast Asia can leverage India's established fintech capabilities, tapping into a growing market of tech-savvy investors seeking innovative financial solutions.</a:t>
              </a:r>
            </a:p>
          </p:txBody>
        </p:sp>
      </p:grpSp>
      <p:sp>
        <p:nvSpPr>
          <p:cNvPr name="TextBox 15" id="15"/>
          <p:cNvSpPr txBox="true"/>
          <p:nvPr/>
        </p:nvSpPr>
        <p:spPr>
          <a:xfrm rot="0">
            <a:off x="17438665"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1A3E72"/>
                </a:solidFill>
                <a:latin typeface="Telegraf Bold"/>
                <a:ea typeface="Telegraf Bold"/>
                <a:cs typeface="Telegraf Bold"/>
                <a:sym typeface="Telegraf Bold"/>
              </a:rPr>
              <a:t>14</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1A3E7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457450"/>
            <a:chOff x="0" y="0"/>
            <a:chExt cx="4816593" cy="647230"/>
          </a:xfrm>
        </p:grpSpPr>
        <p:sp>
          <p:nvSpPr>
            <p:cNvPr name="Freeform 3" id="3"/>
            <p:cNvSpPr/>
            <p:nvPr/>
          </p:nvSpPr>
          <p:spPr>
            <a:xfrm flipH="false" flipV="false" rot="0">
              <a:off x="0" y="0"/>
              <a:ext cx="4816592" cy="647230"/>
            </a:xfrm>
            <a:custGeom>
              <a:avLst/>
              <a:gdLst/>
              <a:ahLst/>
              <a:cxnLst/>
              <a:rect r="r" b="b" t="t" l="l"/>
              <a:pathLst>
                <a:path h="647230" w="4816592">
                  <a:moveTo>
                    <a:pt x="0" y="0"/>
                  </a:moveTo>
                  <a:lnTo>
                    <a:pt x="4816592" y="0"/>
                  </a:lnTo>
                  <a:lnTo>
                    <a:pt x="4816592" y="647230"/>
                  </a:lnTo>
                  <a:lnTo>
                    <a:pt x="0" y="647230"/>
                  </a:lnTo>
                  <a:close/>
                </a:path>
              </a:pathLst>
            </a:custGeom>
            <a:solidFill>
              <a:srgbClr val="A7C7E7"/>
            </a:solidFill>
          </p:spPr>
        </p:sp>
        <p:sp>
          <p:nvSpPr>
            <p:cNvPr name="TextBox 4" id="4"/>
            <p:cNvSpPr txBox="true"/>
            <p:nvPr/>
          </p:nvSpPr>
          <p:spPr>
            <a:xfrm>
              <a:off x="0" y="-47625"/>
              <a:ext cx="4816593" cy="694855"/>
            </a:xfrm>
            <a:prstGeom prst="rect">
              <a:avLst/>
            </a:prstGeom>
          </p:spPr>
          <p:txBody>
            <a:bodyPr anchor="ctr" rtlCol="false" tIns="50800" lIns="50800" bIns="50800" rIns="50800"/>
            <a:lstStyle/>
            <a:p>
              <a:pPr algn="ctr">
                <a:lnSpc>
                  <a:spcPts val="2859"/>
                </a:lnSpc>
              </a:pPr>
            </a:p>
          </p:txBody>
        </p:sp>
      </p:grpSp>
      <p:sp>
        <p:nvSpPr>
          <p:cNvPr name="AutoShape 5" id="5"/>
          <p:cNvSpPr/>
          <p:nvPr/>
        </p:nvSpPr>
        <p:spPr>
          <a:xfrm>
            <a:off x="1825691" y="5340767"/>
            <a:ext cx="13498770" cy="0"/>
          </a:xfrm>
          <a:prstGeom prst="line">
            <a:avLst/>
          </a:prstGeom>
          <a:ln cap="flat" w="9525">
            <a:solidFill>
              <a:srgbClr val="A7C7E7"/>
            </a:solidFill>
            <a:prstDash val="solid"/>
            <a:headEnd type="none" len="sm" w="sm"/>
            <a:tailEnd type="none" len="sm" w="sm"/>
          </a:ln>
        </p:spPr>
      </p:sp>
      <p:grpSp>
        <p:nvGrpSpPr>
          <p:cNvPr name="Group 6" id="6"/>
          <p:cNvGrpSpPr/>
          <p:nvPr/>
        </p:nvGrpSpPr>
        <p:grpSpPr>
          <a:xfrm rot="0">
            <a:off x="1825691" y="5205572"/>
            <a:ext cx="270390" cy="2703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C7E7"/>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5421839" y="5205572"/>
            <a:ext cx="270390" cy="2703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C7E7"/>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2016191" y="3965212"/>
            <a:ext cx="2381250" cy="476250"/>
          </a:xfrm>
          <a:prstGeom prst="rect">
            <a:avLst/>
          </a:prstGeom>
        </p:spPr>
        <p:txBody>
          <a:bodyPr anchor="t" rtlCol="false" tIns="0" lIns="0" bIns="0" rIns="0">
            <a:spAutoFit/>
          </a:bodyPr>
          <a:lstStyle/>
          <a:p>
            <a:pPr algn="l" marL="0" indent="0" lvl="0">
              <a:lnSpc>
                <a:spcPts val="3300"/>
              </a:lnSpc>
            </a:pPr>
            <a:r>
              <a:rPr lang="en-US" b="true" sz="3000" spc="-30">
                <a:solidFill>
                  <a:srgbClr val="1A3E72"/>
                </a:solidFill>
                <a:latin typeface="Telegraf Bold"/>
                <a:ea typeface="Telegraf Bold"/>
                <a:cs typeface="Telegraf Bold"/>
                <a:sym typeface="Telegraf Bold"/>
              </a:rPr>
              <a:t>Q1</a:t>
            </a:r>
          </a:p>
        </p:txBody>
      </p:sp>
      <p:sp>
        <p:nvSpPr>
          <p:cNvPr name="TextBox 13" id="13"/>
          <p:cNvSpPr txBox="true"/>
          <p:nvPr/>
        </p:nvSpPr>
        <p:spPr>
          <a:xfrm rot="0">
            <a:off x="1825691" y="6155000"/>
            <a:ext cx="2571750" cy="1082675"/>
          </a:xfrm>
          <a:prstGeom prst="rect">
            <a:avLst/>
          </a:prstGeom>
        </p:spPr>
        <p:txBody>
          <a:bodyPr anchor="t" rtlCol="false" tIns="0" lIns="0" bIns="0" rIns="0">
            <a:spAutoFit/>
          </a:bodyPr>
          <a:lstStyle/>
          <a:p>
            <a:pPr algn="l" marL="0" indent="0" lvl="0">
              <a:lnSpc>
                <a:spcPts val="2800"/>
              </a:lnSpc>
            </a:pPr>
            <a:r>
              <a:rPr lang="en-US" sz="2000" spc="-20">
                <a:solidFill>
                  <a:srgbClr val="E5F1FB"/>
                </a:solidFill>
                <a:latin typeface="Telegraf"/>
                <a:ea typeface="Telegraf"/>
                <a:cs typeface="Telegraf"/>
                <a:sym typeface="Telegraf"/>
              </a:rPr>
              <a:t>Audit and pricing A/B tests will refine our service offerings.</a:t>
            </a:r>
          </a:p>
        </p:txBody>
      </p:sp>
      <p:sp>
        <p:nvSpPr>
          <p:cNvPr name="TextBox 14" id="14"/>
          <p:cNvSpPr txBox="true"/>
          <p:nvPr/>
        </p:nvSpPr>
        <p:spPr>
          <a:xfrm rot="0">
            <a:off x="5421839" y="6155000"/>
            <a:ext cx="2571750" cy="1435100"/>
          </a:xfrm>
          <a:prstGeom prst="rect">
            <a:avLst/>
          </a:prstGeom>
        </p:spPr>
        <p:txBody>
          <a:bodyPr anchor="t" rtlCol="false" tIns="0" lIns="0" bIns="0" rIns="0">
            <a:spAutoFit/>
          </a:bodyPr>
          <a:lstStyle/>
          <a:p>
            <a:pPr algn="l" marL="0" indent="0" lvl="0">
              <a:lnSpc>
                <a:spcPts val="2800"/>
              </a:lnSpc>
            </a:pPr>
            <a:r>
              <a:rPr lang="en-US" sz="2000" spc="-20">
                <a:solidFill>
                  <a:srgbClr val="E5F1FB"/>
                </a:solidFill>
                <a:latin typeface="Telegraf"/>
                <a:ea typeface="Telegraf"/>
                <a:cs typeface="Telegraf"/>
                <a:sym typeface="Telegraf"/>
              </a:rPr>
              <a:t>Pilot the HNI prototype to assess market response and gather insights.</a:t>
            </a:r>
          </a:p>
        </p:txBody>
      </p:sp>
      <p:sp>
        <p:nvSpPr>
          <p:cNvPr name="TextBox 15" id="15"/>
          <p:cNvSpPr txBox="true"/>
          <p:nvPr/>
        </p:nvSpPr>
        <p:spPr>
          <a:xfrm rot="0">
            <a:off x="5557034" y="3965212"/>
            <a:ext cx="2567447" cy="476250"/>
          </a:xfrm>
          <a:prstGeom prst="rect">
            <a:avLst/>
          </a:prstGeom>
        </p:spPr>
        <p:txBody>
          <a:bodyPr anchor="t" rtlCol="false" tIns="0" lIns="0" bIns="0" rIns="0">
            <a:spAutoFit/>
          </a:bodyPr>
          <a:lstStyle/>
          <a:p>
            <a:pPr algn="l" marL="0" indent="0" lvl="0">
              <a:lnSpc>
                <a:spcPts val="3300"/>
              </a:lnSpc>
              <a:spcBef>
                <a:spcPct val="0"/>
              </a:spcBef>
            </a:pPr>
            <a:r>
              <a:rPr lang="en-US" b="true" sz="3000" spc="-30" strike="noStrike" u="none">
                <a:solidFill>
                  <a:srgbClr val="1A3E72"/>
                </a:solidFill>
                <a:latin typeface="Telegraf Bold"/>
                <a:ea typeface="Telegraf Bold"/>
                <a:cs typeface="Telegraf Bold"/>
                <a:sym typeface="Telegraf Bold"/>
              </a:rPr>
              <a:t>Q2</a:t>
            </a:r>
          </a:p>
        </p:txBody>
      </p:sp>
      <p:sp>
        <p:nvSpPr>
          <p:cNvPr name="TextBox 16" id="16"/>
          <p:cNvSpPr txBox="true"/>
          <p:nvPr/>
        </p:nvSpPr>
        <p:spPr>
          <a:xfrm rot="0">
            <a:off x="9153181" y="3965212"/>
            <a:ext cx="2570830" cy="476250"/>
          </a:xfrm>
          <a:prstGeom prst="rect">
            <a:avLst/>
          </a:prstGeom>
        </p:spPr>
        <p:txBody>
          <a:bodyPr anchor="t" rtlCol="false" tIns="0" lIns="0" bIns="0" rIns="0">
            <a:spAutoFit/>
          </a:bodyPr>
          <a:lstStyle/>
          <a:p>
            <a:pPr algn="l" marL="0" indent="0" lvl="0">
              <a:lnSpc>
                <a:spcPts val="3300"/>
              </a:lnSpc>
              <a:spcBef>
                <a:spcPct val="0"/>
              </a:spcBef>
            </a:pPr>
            <a:r>
              <a:rPr lang="en-US" b="true" sz="3000" spc="-30" strike="noStrike" u="none">
                <a:solidFill>
                  <a:srgbClr val="1A3E72"/>
                </a:solidFill>
                <a:latin typeface="Telegraf Bold"/>
                <a:ea typeface="Telegraf Bold"/>
                <a:cs typeface="Telegraf Bold"/>
                <a:sym typeface="Telegraf Bold"/>
              </a:rPr>
              <a:t>Q3</a:t>
            </a:r>
          </a:p>
        </p:txBody>
      </p:sp>
      <p:sp>
        <p:nvSpPr>
          <p:cNvPr name="TextBox 17" id="17"/>
          <p:cNvSpPr txBox="true"/>
          <p:nvPr/>
        </p:nvSpPr>
        <p:spPr>
          <a:xfrm rot="0">
            <a:off x="12752711" y="3965212"/>
            <a:ext cx="2571750" cy="476250"/>
          </a:xfrm>
          <a:prstGeom prst="rect">
            <a:avLst/>
          </a:prstGeom>
        </p:spPr>
        <p:txBody>
          <a:bodyPr anchor="t" rtlCol="false" tIns="0" lIns="0" bIns="0" rIns="0">
            <a:spAutoFit/>
          </a:bodyPr>
          <a:lstStyle/>
          <a:p>
            <a:pPr algn="l" marL="0" indent="0" lvl="0">
              <a:lnSpc>
                <a:spcPts val="3300"/>
              </a:lnSpc>
              <a:spcBef>
                <a:spcPct val="0"/>
              </a:spcBef>
            </a:pPr>
            <a:r>
              <a:rPr lang="en-US" b="true" sz="3000" spc="-30" strike="noStrike" u="none">
                <a:solidFill>
                  <a:srgbClr val="1A3E72"/>
                </a:solidFill>
                <a:latin typeface="Telegraf Bold"/>
                <a:ea typeface="Telegraf Bold"/>
                <a:cs typeface="Telegraf Bold"/>
                <a:sym typeface="Telegraf Bold"/>
              </a:rPr>
              <a:t>Q4</a:t>
            </a:r>
          </a:p>
        </p:txBody>
      </p:sp>
      <p:sp>
        <p:nvSpPr>
          <p:cNvPr name="TextBox 18" id="18"/>
          <p:cNvSpPr txBox="true"/>
          <p:nvPr/>
        </p:nvSpPr>
        <p:spPr>
          <a:xfrm rot="0">
            <a:off x="666750" y="657225"/>
            <a:ext cx="16954500" cy="1069975"/>
          </a:xfrm>
          <a:prstGeom prst="rect">
            <a:avLst/>
          </a:prstGeom>
        </p:spPr>
        <p:txBody>
          <a:bodyPr anchor="t" rtlCol="false" tIns="0" lIns="0" bIns="0" rIns="0">
            <a:spAutoFit/>
          </a:bodyPr>
          <a:lstStyle/>
          <a:p>
            <a:pPr algn="l" marL="0" indent="0" lvl="0">
              <a:lnSpc>
                <a:spcPts val="7699"/>
              </a:lnSpc>
            </a:pPr>
            <a:r>
              <a:rPr lang="en-US" b="true" sz="6999" spc="-69">
                <a:solidFill>
                  <a:srgbClr val="1A3E72"/>
                </a:solidFill>
                <a:latin typeface="Telegraf Bold"/>
                <a:ea typeface="Telegraf Bold"/>
                <a:cs typeface="Telegraf Bold"/>
                <a:sym typeface="Telegraf Bold"/>
              </a:rPr>
              <a:t>Implementation Roadmap</a:t>
            </a:r>
          </a:p>
        </p:txBody>
      </p:sp>
      <p:grpSp>
        <p:nvGrpSpPr>
          <p:cNvPr name="Group 19" id="19"/>
          <p:cNvGrpSpPr/>
          <p:nvPr/>
        </p:nvGrpSpPr>
        <p:grpSpPr>
          <a:xfrm rot="0">
            <a:off x="9017986" y="5205572"/>
            <a:ext cx="270390" cy="27039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C7E7"/>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2614134" y="5205572"/>
            <a:ext cx="270390" cy="27039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C7E7"/>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59"/>
                </a:lnSpc>
              </a:pPr>
            </a:p>
          </p:txBody>
        </p:sp>
      </p:grpSp>
      <p:sp>
        <p:nvSpPr>
          <p:cNvPr name="TextBox 25" id="25"/>
          <p:cNvSpPr txBox="true"/>
          <p:nvPr/>
        </p:nvSpPr>
        <p:spPr>
          <a:xfrm rot="0">
            <a:off x="9017986" y="6155000"/>
            <a:ext cx="2571750" cy="1435100"/>
          </a:xfrm>
          <a:prstGeom prst="rect">
            <a:avLst/>
          </a:prstGeom>
        </p:spPr>
        <p:txBody>
          <a:bodyPr anchor="t" rtlCol="false" tIns="0" lIns="0" bIns="0" rIns="0">
            <a:spAutoFit/>
          </a:bodyPr>
          <a:lstStyle/>
          <a:p>
            <a:pPr algn="l" marL="0" indent="0" lvl="0">
              <a:lnSpc>
                <a:spcPts val="2800"/>
              </a:lnSpc>
            </a:pPr>
            <a:r>
              <a:rPr lang="en-US" sz="2000" spc="-20">
                <a:solidFill>
                  <a:srgbClr val="E5F1FB"/>
                </a:solidFill>
                <a:latin typeface="Telegraf"/>
                <a:ea typeface="Telegraf"/>
                <a:cs typeface="Telegraf"/>
                <a:sym typeface="Telegraf"/>
              </a:rPr>
              <a:t>Introduce global ETFs to broaden investment options for our clients.</a:t>
            </a:r>
          </a:p>
        </p:txBody>
      </p:sp>
      <p:sp>
        <p:nvSpPr>
          <p:cNvPr name="TextBox 26" id="26"/>
          <p:cNvSpPr txBox="true"/>
          <p:nvPr/>
        </p:nvSpPr>
        <p:spPr>
          <a:xfrm rot="0">
            <a:off x="12614134" y="6155000"/>
            <a:ext cx="2571750" cy="1435100"/>
          </a:xfrm>
          <a:prstGeom prst="rect">
            <a:avLst/>
          </a:prstGeom>
        </p:spPr>
        <p:txBody>
          <a:bodyPr anchor="t" rtlCol="false" tIns="0" lIns="0" bIns="0" rIns="0">
            <a:spAutoFit/>
          </a:bodyPr>
          <a:lstStyle/>
          <a:p>
            <a:pPr algn="l" marL="0" indent="0" lvl="0">
              <a:lnSpc>
                <a:spcPts val="2800"/>
              </a:lnSpc>
            </a:pPr>
            <a:r>
              <a:rPr lang="en-US" sz="2000" spc="-20">
                <a:solidFill>
                  <a:srgbClr val="E5F1FB"/>
                </a:solidFill>
                <a:latin typeface="Telegraf"/>
                <a:ea typeface="Telegraf"/>
                <a:cs typeface="Telegraf"/>
                <a:sym typeface="Telegraf"/>
              </a:rPr>
              <a:t>Scale NRI and bank leads to enhance our customer base and reach.</a:t>
            </a:r>
          </a:p>
        </p:txBody>
      </p:sp>
      <p:sp>
        <p:nvSpPr>
          <p:cNvPr name="TextBox 27" id="27"/>
          <p:cNvSpPr txBox="true"/>
          <p:nvPr/>
        </p:nvSpPr>
        <p:spPr>
          <a:xfrm rot="0">
            <a:off x="17526744"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E5F1FB"/>
                </a:solidFill>
                <a:latin typeface="Telegraf Bold"/>
                <a:ea typeface="Telegraf Bold"/>
                <a:cs typeface="Telegraf Bold"/>
                <a:sym typeface="Telegraf Bold"/>
              </a:rPr>
              <a:t>15</a:t>
            </a:r>
          </a:p>
        </p:txBody>
      </p:sp>
      <p:grpSp>
        <p:nvGrpSpPr>
          <p:cNvPr name="Group 28" id="28"/>
          <p:cNvGrpSpPr/>
          <p:nvPr/>
        </p:nvGrpSpPr>
        <p:grpSpPr>
          <a:xfrm rot="0">
            <a:off x="15050689" y="5201136"/>
            <a:ext cx="270390" cy="2703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C7E7"/>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7C7E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457450"/>
            <a:chOff x="0" y="0"/>
            <a:chExt cx="4816593" cy="647230"/>
          </a:xfrm>
        </p:grpSpPr>
        <p:sp>
          <p:nvSpPr>
            <p:cNvPr name="Freeform 3" id="3"/>
            <p:cNvSpPr/>
            <p:nvPr/>
          </p:nvSpPr>
          <p:spPr>
            <a:xfrm flipH="false" flipV="false" rot="0">
              <a:off x="0" y="0"/>
              <a:ext cx="4816592" cy="647230"/>
            </a:xfrm>
            <a:custGeom>
              <a:avLst/>
              <a:gdLst/>
              <a:ahLst/>
              <a:cxnLst/>
              <a:rect r="r" b="b" t="t" l="l"/>
              <a:pathLst>
                <a:path h="647230" w="4816592">
                  <a:moveTo>
                    <a:pt x="0" y="0"/>
                  </a:moveTo>
                  <a:lnTo>
                    <a:pt x="4816592" y="0"/>
                  </a:lnTo>
                  <a:lnTo>
                    <a:pt x="4816592" y="647230"/>
                  </a:lnTo>
                  <a:lnTo>
                    <a:pt x="0" y="647230"/>
                  </a:lnTo>
                  <a:close/>
                </a:path>
              </a:pathLst>
            </a:custGeom>
            <a:solidFill>
              <a:srgbClr val="E5F1FB"/>
            </a:solidFill>
          </p:spPr>
        </p:sp>
        <p:sp>
          <p:nvSpPr>
            <p:cNvPr name="TextBox 4" id="4"/>
            <p:cNvSpPr txBox="true"/>
            <p:nvPr/>
          </p:nvSpPr>
          <p:spPr>
            <a:xfrm>
              <a:off x="0" y="-47625"/>
              <a:ext cx="4816593" cy="6948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771450" y="3199616"/>
            <a:ext cx="6241457" cy="6249892"/>
          </a:xfrm>
          <a:custGeom>
            <a:avLst/>
            <a:gdLst/>
            <a:ahLst/>
            <a:cxnLst/>
            <a:rect r="r" b="b" t="t" l="l"/>
            <a:pathLst>
              <a:path h="6249892" w="6241457">
                <a:moveTo>
                  <a:pt x="0" y="0"/>
                </a:moveTo>
                <a:lnTo>
                  <a:pt x="6241457" y="0"/>
                </a:lnTo>
                <a:lnTo>
                  <a:pt x="6241457" y="6249891"/>
                </a:lnTo>
                <a:lnTo>
                  <a:pt x="0" y="6249891"/>
                </a:lnTo>
                <a:lnTo>
                  <a:pt x="0" y="0"/>
                </a:lnTo>
                <a:close/>
              </a:path>
            </a:pathLst>
          </a:custGeom>
          <a:blipFill>
            <a:blip r:embed="rId2"/>
            <a:stretch>
              <a:fillRect l="0" t="0" r="0" b="0"/>
            </a:stretch>
          </a:blipFill>
        </p:spPr>
      </p:sp>
      <p:grpSp>
        <p:nvGrpSpPr>
          <p:cNvPr name="Group 6" id="6"/>
          <p:cNvGrpSpPr/>
          <p:nvPr/>
        </p:nvGrpSpPr>
        <p:grpSpPr>
          <a:xfrm rot="0">
            <a:off x="9863138" y="3376421"/>
            <a:ext cx="6886575" cy="5465406"/>
            <a:chOff x="0" y="0"/>
            <a:chExt cx="9182100" cy="7287208"/>
          </a:xfrm>
        </p:grpSpPr>
        <p:sp>
          <p:nvSpPr>
            <p:cNvPr name="TextBox 7" id="7"/>
            <p:cNvSpPr txBox="true"/>
            <p:nvPr/>
          </p:nvSpPr>
          <p:spPr>
            <a:xfrm rot="0">
              <a:off x="0" y="-19050"/>
              <a:ext cx="9182100" cy="1746250"/>
            </a:xfrm>
            <a:prstGeom prst="rect">
              <a:avLst/>
            </a:prstGeom>
          </p:spPr>
          <p:txBody>
            <a:bodyPr anchor="t" rtlCol="false" tIns="0" lIns="0" bIns="0" rIns="0">
              <a:spAutoFit/>
            </a:bodyPr>
            <a:lstStyle/>
            <a:p>
              <a:pPr algn="l" marL="0" indent="0" lvl="0">
                <a:lnSpc>
                  <a:spcPts val="3300"/>
                </a:lnSpc>
              </a:pPr>
              <a:r>
                <a:rPr lang="en-US" b="true" sz="3000" spc="-30">
                  <a:solidFill>
                    <a:srgbClr val="1A3E72"/>
                  </a:solidFill>
                  <a:latin typeface="Telegraf Bold"/>
                  <a:ea typeface="Telegraf Bold"/>
                  <a:cs typeface="Telegraf Bold"/>
                  <a:sym typeface="Telegraf Bold"/>
                </a:rPr>
                <a:t>Tracking essential metrics to ensure growth and success in the robo-advisory sector.</a:t>
              </a:r>
            </a:p>
          </p:txBody>
        </p:sp>
        <p:sp>
          <p:nvSpPr>
            <p:cNvPr name="TextBox 8" id="8"/>
            <p:cNvSpPr txBox="true"/>
            <p:nvPr/>
          </p:nvSpPr>
          <p:spPr>
            <a:xfrm rot="0">
              <a:off x="0" y="2109841"/>
              <a:ext cx="9182100" cy="5177367"/>
            </a:xfrm>
            <a:prstGeom prst="rect">
              <a:avLst/>
            </a:prstGeom>
          </p:spPr>
          <p:txBody>
            <a:bodyPr anchor="t" rtlCol="false" tIns="0" lIns="0" bIns="0" rIns="0">
              <a:spAutoFit/>
            </a:bodyPr>
            <a:lstStyle/>
            <a:p>
              <a:pPr algn="l" marL="0" indent="0" lvl="0">
                <a:lnSpc>
                  <a:spcPts val="2800"/>
                </a:lnSpc>
              </a:pPr>
              <a:r>
                <a:rPr lang="en-US" sz="2000" spc="-20">
                  <a:solidFill>
                    <a:srgbClr val="1A3E72"/>
                  </a:solidFill>
                  <a:latin typeface="Telegraf"/>
                  <a:ea typeface="Telegraf"/>
                  <a:cs typeface="Telegraf"/>
                  <a:sym typeface="Telegraf"/>
                </a:rPr>
                <a:t>Regularly analyzing AUM growth, customer acquisition costs, and net promoter scores is vital for strategic decision-making.</a:t>
              </a:r>
            </a:p>
            <a:p>
              <a:pPr algn="l" marL="0" indent="0" lvl="0">
                <a:lnSpc>
                  <a:spcPts val="2800"/>
                </a:lnSpc>
              </a:pPr>
            </a:p>
            <a:p>
              <a:pPr algn="l" marL="0" indent="0" lvl="0">
                <a:lnSpc>
                  <a:spcPts val="2800"/>
                </a:lnSpc>
              </a:pPr>
              <a:r>
                <a:rPr lang="en-US" sz="2000" spc="-20">
                  <a:solidFill>
                    <a:srgbClr val="1A3E72"/>
                  </a:solidFill>
                  <a:latin typeface="Telegraf"/>
                  <a:ea typeface="Telegraf"/>
                  <a:cs typeface="Telegraf"/>
                  <a:sym typeface="Telegraf"/>
                </a:rPr>
                <a:t>Monitoring user retention, churn, and conversion rates helps assess platform growth and stability. Evaluating portfolio performance against benchmarks, along with ARPU(average revenue per user) and lifetime value, provides insight into profitability. Measuring the accuracy of automated recommendations ensures trust and long-term effectiveness.</a:t>
              </a:r>
            </a:p>
          </p:txBody>
        </p:sp>
      </p:grpSp>
      <p:sp>
        <p:nvSpPr>
          <p:cNvPr name="TextBox 9" id="9"/>
          <p:cNvSpPr txBox="true"/>
          <p:nvPr/>
        </p:nvSpPr>
        <p:spPr>
          <a:xfrm rot="0">
            <a:off x="666750" y="657225"/>
            <a:ext cx="12639675" cy="1069975"/>
          </a:xfrm>
          <a:prstGeom prst="rect">
            <a:avLst/>
          </a:prstGeom>
        </p:spPr>
        <p:txBody>
          <a:bodyPr anchor="t" rtlCol="false" tIns="0" lIns="0" bIns="0" rIns="0">
            <a:spAutoFit/>
          </a:bodyPr>
          <a:lstStyle/>
          <a:p>
            <a:pPr algn="l" marL="0" indent="0" lvl="0">
              <a:lnSpc>
                <a:spcPts val="7699"/>
              </a:lnSpc>
            </a:pPr>
            <a:r>
              <a:rPr lang="en-US" b="true" sz="6999" spc="-69">
                <a:solidFill>
                  <a:srgbClr val="1A3E72"/>
                </a:solidFill>
                <a:latin typeface="Telegraf Bold"/>
                <a:ea typeface="Telegraf Bold"/>
                <a:cs typeface="Telegraf Bold"/>
                <a:sym typeface="Telegraf Bold"/>
              </a:rPr>
              <a:t>Key Performance Indicators</a:t>
            </a:r>
          </a:p>
        </p:txBody>
      </p:sp>
      <p:sp>
        <p:nvSpPr>
          <p:cNvPr name="TextBox 10" id="10"/>
          <p:cNvSpPr txBox="true"/>
          <p:nvPr/>
        </p:nvSpPr>
        <p:spPr>
          <a:xfrm rot="0">
            <a:off x="17462748"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1A3E72"/>
                </a:solidFill>
                <a:latin typeface="Telegraf Bold"/>
                <a:ea typeface="Telegraf Bold"/>
                <a:cs typeface="Telegraf Bold"/>
                <a:sym typeface="Telegraf Bold"/>
              </a:rPr>
              <a:t>16</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1A3E72"/>
        </a:solidFill>
      </p:bgPr>
    </p:bg>
    <p:spTree>
      <p:nvGrpSpPr>
        <p:cNvPr id="1" name=""/>
        <p:cNvGrpSpPr/>
        <p:nvPr/>
      </p:nvGrpSpPr>
      <p:grpSpPr>
        <a:xfrm>
          <a:off x="0" y="0"/>
          <a:ext cx="0" cy="0"/>
          <a:chOff x="0" y="0"/>
          <a:chExt cx="0" cy="0"/>
        </a:xfrm>
      </p:grpSpPr>
      <p:sp>
        <p:nvSpPr>
          <p:cNvPr name="TextBox 2" id="2"/>
          <p:cNvSpPr txBox="true"/>
          <p:nvPr/>
        </p:nvSpPr>
        <p:spPr>
          <a:xfrm rot="0">
            <a:off x="666750" y="657225"/>
            <a:ext cx="11201400" cy="1069975"/>
          </a:xfrm>
          <a:prstGeom prst="rect">
            <a:avLst/>
          </a:prstGeom>
        </p:spPr>
        <p:txBody>
          <a:bodyPr anchor="t" rtlCol="false" tIns="0" lIns="0" bIns="0" rIns="0">
            <a:spAutoFit/>
          </a:bodyPr>
          <a:lstStyle/>
          <a:p>
            <a:pPr algn="l" marL="0" indent="0" lvl="0">
              <a:lnSpc>
                <a:spcPts val="7699"/>
              </a:lnSpc>
            </a:pPr>
            <a:r>
              <a:rPr lang="en-US" b="true" sz="6999" spc="-69">
                <a:solidFill>
                  <a:srgbClr val="A7C7E7"/>
                </a:solidFill>
                <a:latin typeface="Telegraf Bold"/>
                <a:ea typeface="Telegraf Bold"/>
                <a:cs typeface="Telegraf Bold"/>
                <a:sym typeface="Telegraf Bold"/>
              </a:rPr>
              <a:t>Conclusion</a:t>
            </a:r>
          </a:p>
        </p:txBody>
      </p:sp>
      <p:sp>
        <p:nvSpPr>
          <p:cNvPr name="TextBox 3" id="3"/>
          <p:cNvSpPr txBox="true"/>
          <p:nvPr/>
        </p:nvSpPr>
        <p:spPr>
          <a:xfrm rot="0">
            <a:off x="666750" y="3196296"/>
            <a:ext cx="13311070" cy="4295775"/>
          </a:xfrm>
          <a:prstGeom prst="rect">
            <a:avLst/>
          </a:prstGeom>
        </p:spPr>
        <p:txBody>
          <a:bodyPr anchor="t" rtlCol="false" tIns="0" lIns="0" bIns="0" rIns="0">
            <a:spAutoFit/>
          </a:bodyPr>
          <a:lstStyle/>
          <a:p>
            <a:pPr algn="l" marL="0" indent="0" lvl="0">
              <a:lnSpc>
                <a:spcPts val="4200"/>
              </a:lnSpc>
            </a:pPr>
            <a:r>
              <a:rPr lang="en-US" b="true" sz="3000" spc="-30">
                <a:solidFill>
                  <a:srgbClr val="E5F1FB"/>
                </a:solidFill>
                <a:latin typeface="Telegraf Bold"/>
                <a:ea typeface="Telegraf Bold"/>
                <a:cs typeface="Telegraf Bold"/>
                <a:sym typeface="Telegraf Bold"/>
              </a:rPr>
              <a:t>Robo-advisory in India is still evolving but shows strong potential, driven by growing digital adoption, low-cost investment needs, and rising interest among young investors. While the sector differs from the mature U.S. market in automation, fee models, and product structures, Indian firms continue to innovate within local constraints. With supportive regulation, improved automation, and strategic use of technology, robo-advisors in India can scale rapidly and tap into bot</a:t>
            </a:r>
            <a:r>
              <a:rPr lang="en-US" b="true" sz="3000" spc="-30">
                <a:solidFill>
                  <a:srgbClr val="E5F1FB"/>
                </a:solidFill>
                <a:latin typeface="Telegraf Bold"/>
                <a:ea typeface="Telegraf Bold"/>
                <a:cs typeface="Telegraf Bold"/>
                <a:sym typeface="Telegraf Bold"/>
              </a:rPr>
              <a:t>h domestic and global opportunities.</a:t>
            </a:r>
          </a:p>
        </p:txBody>
      </p:sp>
      <p:grpSp>
        <p:nvGrpSpPr>
          <p:cNvPr name="Group 4" id="4"/>
          <p:cNvGrpSpPr/>
          <p:nvPr/>
        </p:nvGrpSpPr>
        <p:grpSpPr>
          <a:xfrm rot="0">
            <a:off x="15049500" y="0"/>
            <a:ext cx="3238500" cy="10287000"/>
            <a:chOff x="0" y="0"/>
            <a:chExt cx="852938" cy="2709333"/>
          </a:xfrm>
        </p:grpSpPr>
        <p:sp>
          <p:nvSpPr>
            <p:cNvPr name="Freeform 5" id="5"/>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A7C7E7"/>
            </a:solidFill>
          </p:spPr>
        </p:sp>
        <p:sp>
          <p:nvSpPr>
            <p:cNvPr name="TextBox 6" id="6"/>
            <p:cNvSpPr txBox="true"/>
            <p:nvPr/>
          </p:nvSpPr>
          <p:spPr>
            <a:xfrm>
              <a:off x="0" y="-76200"/>
              <a:ext cx="852938" cy="2785533"/>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7462748"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1A3E72"/>
                </a:solidFill>
                <a:latin typeface="Telegraf Bold"/>
                <a:ea typeface="Telegraf Bold"/>
                <a:cs typeface="Telegraf Bold"/>
                <a:sym typeface="Telegraf Bold"/>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3E72"/>
        </a:solidFill>
      </p:bgPr>
    </p:bg>
    <p:spTree>
      <p:nvGrpSpPr>
        <p:cNvPr id="1" name=""/>
        <p:cNvGrpSpPr/>
        <p:nvPr/>
      </p:nvGrpSpPr>
      <p:grpSpPr>
        <a:xfrm>
          <a:off x="0" y="0"/>
          <a:ext cx="0" cy="0"/>
          <a:chOff x="0" y="0"/>
          <a:chExt cx="0" cy="0"/>
        </a:xfrm>
      </p:grpSpPr>
      <p:sp>
        <p:nvSpPr>
          <p:cNvPr name="Freeform 2" id="2"/>
          <p:cNvSpPr/>
          <p:nvPr/>
        </p:nvSpPr>
        <p:spPr>
          <a:xfrm flipH="false" flipV="false" rot="0">
            <a:off x="1388883" y="3377716"/>
            <a:ext cx="4633754" cy="4633754"/>
          </a:xfrm>
          <a:custGeom>
            <a:avLst/>
            <a:gdLst/>
            <a:ahLst/>
            <a:cxnLst/>
            <a:rect r="r" b="b" t="t" l="l"/>
            <a:pathLst>
              <a:path h="4633754" w="4633754">
                <a:moveTo>
                  <a:pt x="0" y="0"/>
                </a:moveTo>
                <a:lnTo>
                  <a:pt x="4633755" y="0"/>
                </a:lnTo>
                <a:lnTo>
                  <a:pt x="4633755" y="4633754"/>
                </a:lnTo>
                <a:lnTo>
                  <a:pt x="0" y="4633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3649" y="1462405"/>
            <a:ext cx="13737442" cy="1250335"/>
          </a:xfrm>
          <a:prstGeom prst="rect">
            <a:avLst/>
          </a:prstGeom>
        </p:spPr>
        <p:txBody>
          <a:bodyPr anchor="t" rtlCol="false" tIns="0" lIns="0" bIns="0" rIns="0">
            <a:spAutoFit/>
          </a:bodyPr>
          <a:lstStyle/>
          <a:p>
            <a:pPr algn="ctr">
              <a:lnSpc>
                <a:spcPts val="3948"/>
              </a:lnSpc>
            </a:pPr>
            <a:r>
              <a:rPr lang="en-US" b="true" sz="7897">
                <a:solidFill>
                  <a:srgbClr val="A7C7E7"/>
                </a:solidFill>
                <a:latin typeface="Telegraf Bold"/>
                <a:ea typeface="Telegraf Bold"/>
                <a:cs typeface="Telegraf Bold"/>
                <a:sym typeface="Telegraf Bold"/>
              </a:rPr>
              <a:t>Presentation Agenda</a:t>
            </a:r>
          </a:p>
          <a:p>
            <a:pPr algn="ctr">
              <a:lnSpc>
                <a:spcPts val="3948"/>
              </a:lnSpc>
            </a:pPr>
          </a:p>
        </p:txBody>
      </p:sp>
      <p:sp>
        <p:nvSpPr>
          <p:cNvPr name="TextBox 4" id="4"/>
          <p:cNvSpPr txBox="true"/>
          <p:nvPr/>
        </p:nvSpPr>
        <p:spPr>
          <a:xfrm rot="0">
            <a:off x="1595281" y="5339369"/>
            <a:ext cx="4427357" cy="2152650"/>
          </a:xfrm>
          <a:prstGeom prst="rect">
            <a:avLst/>
          </a:prstGeom>
        </p:spPr>
        <p:txBody>
          <a:bodyPr anchor="t" rtlCol="false" tIns="0" lIns="0" bIns="0" rIns="0">
            <a:spAutoFit/>
          </a:bodyPr>
          <a:lstStyle/>
          <a:p>
            <a:pPr algn="ctr">
              <a:lnSpc>
                <a:spcPts val="3300"/>
              </a:lnSpc>
              <a:spcBef>
                <a:spcPct val="0"/>
              </a:spcBef>
            </a:pPr>
            <a:r>
              <a:rPr lang="en-US" sz="3000" spc="-30">
                <a:solidFill>
                  <a:srgbClr val="000000"/>
                </a:solidFill>
                <a:latin typeface="Telegraf"/>
                <a:ea typeface="Telegraf"/>
                <a:cs typeface="Telegraf"/>
                <a:sym typeface="Telegraf"/>
              </a:rPr>
              <a:t>Current state of Indian robo-advisory, adoption drivers, and the 2025 regulatory landscape.</a:t>
            </a:r>
          </a:p>
          <a:p>
            <a:pPr algn="ctr">
              <a:lnSpc>
                <a:spcPts val="3300"/>
              </a:lnSpc>
              <a:spcBef>
                <a:spcPct val="0"/>
              </a:spcBef>
            </a:pPr>
          </a:p>
        </p:txBody>
      </p:sp>
      <p:sp>
        <p:nvSpPr>
          <p:cNvPr name="TextBox 5" id="5"/>
          <p:cNvSpPr txBox="true"/>
          <p:nvPr/>
        </p:nvSpPr>
        <p:spPr>
          <a:xfrm rot="0">
            <a:off x="1821151" y="4030288"/>
            <a:ext cx="3040063" cy="895350"/>
          </a:xfrm>
          <a:prstGeom prst="rect">
            <a:avLst/>
          </a:prstGeom>
        </p:spPr>
        <p:txBody>
          <a:bodyPr anchor="t" rtlCol="false" tIns="0" lIns="0" bIns="0" rIns="0">
            <a:spAutoFit/>
          </a:bodyPr>
          <a:lstStyle/>
          <a:p>
            <a:pPr algn="ctr">
              <a:lnSpc>
                <a:spcPts val="3300"/>
              </a:lnSpc>
              <a:spcBef>
                <a:spcPct val="0"/>
              </a:spcBef>
            </a:pPr>
            <a:r>
              <a:rPr lang="en-US" b="true" sz="3000" spc="-30">
                <a:solidFill>
                  <a:srgbClr val="000000"/>
                </a:solidFill>
                <a:latin typeface="Telegraf Bold"/>
                <a:ea typeface="Telegraf Bold"/>
                <a:cs typeface="Telegraf Bold"/>
                <a:sym typeface="Telegraf Bold"/>
              </a:rPr>
              <a:t>Industry Review</a:t>
            </a:r>
          </a:p>
          <a:p>
            <a:pPr algn="ctr">
              <a:lnSpc>
                <a:spcPts val="3300"/>
              </a:lnSpc>
              <a:spcBef>
                <a:spcPct val="0"/>
              </a:spcBef>
            </a:pPr>
          </a:p>
        </p:txBody>
      </p:sp>
      <p:sp>
        <p:nvSpPr>
          <p:cNvPr name="Freeform 6" id="6"/>
          <p:cNvSpPr/>
          <p:nvPr/>
        </p:nvSpPr>
        <p:spPr>
          <a:xfrm flipH="false" flipV="false" rot="0">
            <a:off x="11961589" y="3377716"/>
            <a:ext cx="4633754" cy="4633754"/>
          </a:xfrm>
          <a:custGeom>
            <a:avLst/>
            <a:gdLst/>
            <a:ahLst/>
            <a:cxnLst/>
            <a:rect r="r" b="b" t="t" l="l"/>
            <a:pathLst>
              <a:path h="4633754" w="4633754">
                <a:moveTo>
                  <a:pt x="0" y="0"/>
                </a:moveTo>
                <a:lnTo>
                  <a:pt x="4633754" y="0"/>
                </a:lnTo>
                <a:lnTo>
                  <a:pt x="4633754" y="4633754"/>
                </a:lnTo>
                <a:lnTo>
                  <a:pt x="0" y="4633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622713" y="3377716"/>
            <a:ext cx="4633754" cy="4633754"/>
          </a:xfrm>
          <a:custGeom>
            <a:avLst/>
            <a:gdLst/>
            <a:ahLst/>
            <a:cxnLst/>
            <a:rect r="r" b="b" t="t" l="l"/>
            <a:pathLst>
              <a:path h="4633754" w="4633754">
                <a:moveTo>
                  <a:pt x="0" y="0"/>
                </a:moveTo>
                <a:lnTo>
                  <a:pt x="4633754" y="0"/>
                </a:lnTo>
                <a:lnTo>
                  <a:pt x="4633754" y="4633754"/>
                </a:lnTo>
                <a:lnTo>
                  <a:pt x="0" y="4633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527463" y="4030288"/>
            <a:ext cx="4633754" cy="895350"/>
          </a:xfrm>
          <a:prstGeom prst="rect">
            <a:avLst/>
          </a:prstGeom>
        </p:spPr>
        <p:txBody>
          <a:bodyPr anchor="t" rtlCol="false" tIns="0" lIns="0" bIns="0" rIns="0">
            <a:spAutoFit/>
          </a:bodyPr>
          <a:lstStyle/>
          <a:p>
            <a:pPr algn="ctr">
              <a:lnSpc>
                <a:spcPts val="3300"/>
              </a:lnSpc>
              <a:spcBef>
                <a:spcPct val="0"/>
              </a:spcBef>
            </a:pPr>
            <a:r>
              <a:rPr lang="en-US" b="true" sz="3000" spc="-30">
                <a:solidFill>
                  <a:srgbClr val="000000"/>
                </a:solidFill>
                <a:latin typeface="Telegraf Bold"/>
                <a:ea typeface="Telegraf Bold"/>
                <a:cs typeface="Telegraf Bold"/>
                <a:sym typeface="Telegraf Bold"/>
              </a:rPr>
              <a:t>India vs. USA</a:t>
            </a:r>
          </a:p>
          <a:p>
            <a:pPr algn="ctr">
              <a:lnSpc>
                <a:spcPts val="3300"/>
              </a:lnSpc>
              <a:spcBef>
                <a:spcPct val="0"/>
              </a:spcBef>
            </a:pPr>
          </a:p>
        </p:txBody>
      </p:sp>
      <p:sp>
        <p:nvSpPr>
          <p:cNvPr name="TextBox 9" id="9"/>
          <p:cNvSpPr txBox="true"/>
          <p:nvPr/>
        </p:nvSpPr>
        <p:spPr>
          <a:xfrm rot="0">
            <a:off x="6622713" y="5339369"/>
            <a:ext cx="4633754" cy="2152650"/>
          </a:xfrm>
          <a:prstGeom prst="rect">
            <a:avLst/>
          </a:prstGeom>
        </p:spPr>
        <p:txBody>
          <a:bodyPr anchor="t" rtlCol="false" tIns="0" lIns="0" bIns="0" rIns="0">
            <a:spAutoFit/>
          </a:bodyPr>
          <a:lstStyle/>
          <a:p>
            <a:pPr algn="ctr">
              <a:lnSpc>
                <a:spcPts val="3300"/>
              </a:lnSpc>
              <a:spcBef>
                <a:spcPct val="0"/>
              </a:spcBef>
            </a:pPr>
            <a:r>
              <a:rPr lang="en-US" sz="3000" spc="-30">
                <a:solidFill>
                  <a:srgbClr val="000000"/>
                </a:solidFill>
                <a:latin typeface="Telegraf"/>
                <a:ea typeface="Telegraf"/>
                <a:cs typeface="Telegraf"/>
                <a:sym typeface="Telegraf"/>
              </a:rPr>
              <a:t>A comparative analysis of market structure, consumer behavior, and fee models.</a:t>
            </a:r>
          </a:p>
          <a:p>
            <a:pPr algn="ctr">
              <a:lnSpc>
                <a:spcPts val="3300"/>
              </a:lnSpc>
              <a:spcBef>
                <a:spcPct val="0"/>
              </a:spcBef>
            </a:pPr>
          </a:p>
        </p:txBody>
      </p:sp>
      <p:sp>
        <p:nvSpPr>
          <p:cNvPr name="TextBox 10" id="10"/>
          <p:cNvSpPr txBox="true"/>
          <p:nvPr/>
        </p:nvSpPr>
        <p:spPr>
          <a:xfrm rot="0">
            <a:off x="11856542" y="4030288"/>
            <a:ext cx="4633754" cy="895350"/>
          </a:xfrm>
          <a:prstGeom prst="rect">
            <a:avLst/>
          </a:prstGeom>
        </p:spPr>
        <p:txBody>
          <a:bodyPr anchor="t" rtlCol="false" tIns="0" lIns="0" bIns="0" rIns="0">
            <a:spAutoFit/>
          </a:bodyPr>
          <a:lstStyle/>
          <a:p>
            <a:pPr algn="ctr">
              <a:lnSpc>
                <a:spcPts val="3300"/>
              </a:lnSpc>
              <a:spcBef>
                <a:spcPct val="0"/>
              </a:spcBef>
            </a:pPr>
            <a:r>
              <a:rPr lang="en-US" b="true" sz="3000" spc="-30">
                <a:solidFill>
                  <a:srgbClr val="000000"/>
                </a:solidFill>
                <a:latin typeface="Telegraf Bold"/>
                <a:ea typeface="Telegraf Bold"/>
                <a:cs typeface="Telegraf Bold"/>
                <a:sym typeface="Telegraf Bold"/>
              </a:rPr>
              <a:t>CEO Strategy</a:t>
            </a:r>
          </a:p>
          <a:p>
            <a:pPr algn="ctr">
              <a:lnSpc>
                <a:spcPts val="3300"/>
              </a:lnSpc>
              <a:spcBef>
                <a:spcPct val="0"/>
              </a:spcBef>
            </a:pPr>
          </a:p>
        </p:txBody>
      </p:sp>
      <p:sp>
        <p:nvSpPr>
          <p:cNvPr name="TextBox 11" id="11"/>
          <p:cNvSpPr txBox="true"/>
          <p:nvPr/>
        </p:nvSpPr>
        <p:spPr>
          <a:xfrm rot="0">
            <a:off x="11961317" y="5339369"/>
            <a:ext cx="4633754" cy="2152650"/>
          </a:xfrm>
          <a:prstGeom prst="rect">
            <a:avLst/>
          </a:prstGeom>
        </p:spPr>
        <p:txBody>
          <a:bodyPr anchor="t" rtlCol="false" tIns="0" lIns="0" bIns="0" rIns="0">
            <a:spAutoFit/>
          </a:bodyPr>
          <a:lstStyle/>
          <a:p>
            <a:pPr algn="ctr">
              <a:lnSpc>
                <a:spcPts val="3300"/>
              </a:lnSpc>
              <a:spcBef>
                <a:spcPct val="0"/>
              </a:spcBef>
            </a:pPr>
            <a:r>
              <a:rPr lang="en-US" sz="3000" spc="-30">
                <a:solidFill>
                  <a:srgbClr val="000000"/>
                </a:solidFill>
                <a:latin typeface="Telegraf"/>
                <a:ea typeface="Telegraf"/>
                <a:cs typeface="Telegraf"/>
                <a:sym typeface="Telegraf"/>
              </a:rPr>
              <a:t>A forward-looking roadmap focusing on "Bionic Advisory", HNI growth, and technology.</a:t>
            </a:r>
          </a:p>
          <a:p>
            <a:pPr algn="ctr">
              <a:lnSpc>
                <a:spcPts val="3300"/>
              </a:lnSpc>
              <a:spcBef>
                <a:spcPct val="0"/>
              </a:spcBef>
            </a:pPr>
          </a:p>
        </p:txBody>
      </p:sp>
      <p:sp>
        <p:nvSpPr>
          <p:cNvPr name="TextBox 12" id="12"/>
          <p:cNvSpPr txBox="true"/>
          <p:nvPr/>
        </p:nvSpPr>
        <p:spPr>
          <a:xfrm rot="0">
            <a:off x="17462748"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E5F1FB"/>
                </a:solidFill>
                <a:latin typeface="Telegraf Bold"/>
                <a:ea typeface="Telegraf Bold"/>
                <a:cs typeface="Telegraf Bold"/>
                <a:sym typeface="Telegraf Bold"/>
              </a:rPr>
              <a:t>2</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A3E7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457450"/>
            <a:chOff x="0" y="0"/>
            <a:chExt cx="4816593" cy="647230"/>
          </a:xfrm>
        </p:grpSpPr>
        <p:sp>
          <p:nvSpPr>
            <p:cNvPr name="Freeform 3" id="3"/>
            <p:cNvSpPr/>
            <p:nvPr/>
          </p:nvSpPr>
          <p:spPr>
            <a:xfrm flipH="false" flipV="false" rot="0">
              <a:off x="0" y="0"/>
              <a:ext cx="4816592" cy="647230"/>
            </a:xfrm>
            <a:custGeom>
              <a:avLst/>
              <a:gdLst/>
              <a:ahLst/>
              <a:cxnLst/>
              <a:rect r="r" b="b" t="t" l="l"/>
              <a:pathLst>
                <a:path h="647230" w="4816592">
                  <a:moveTo>
                    <a:pt x="0" y="0"/>
                  </a:moveTo>
                  <a:lnTo>
                    <a:pt x="4816592" y="0"/>
                  </a:lnTo>
                  <a:lnTo>
                    <a:pt x="4816592" y="647230"/>
                  </a:lnTo>
                  <a:lnTo>
                    <a:pt x="0" y="647230"/>
                  </a:lnTo>
                  <a:close/>
                </a:path>
              </a:pathLst>
            </a:custGeom>
            <a:solidFill>
              <a:srgbClr val="A7C7E7"/>
            </a:solidFill>
          </p:spPr>
        </p:sp>
        <p:sp>
          <p:nvSpPr>
            <p:cNvPr name="TextBox 4" id="4"/>
            <p:cNvSpPr txBox="true"/>
            <p:nvPr/>
          </p:nvSpPr>
          <p:spPr>
            <a:xfrm>
              <a:off x="0" y="-47625"/>
              <a:ext cx="4816593" cy="694855"/>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317736" y="813979"/>
            <a:ext cx="17652528" cy="2129993"/>
          </a:xfrm>
          <a:prstGeom prst="rect">
            <a:avLst/>
          </a:prstGeom>
        </p:spPr>
        <p:txBody>
          <a:bodyPr anchor="t" rtlCol="false" tIns="0" lIns="0" bIns="0" rIns="0">
            <a:spAutoFit/>
          </a:bodyPr>
          <a:lstStyle/>
          <a:p>
            <a:pPr algn="l">
              <a:lnSpc>
                <a:spcPts val="6070"/>
              </a:lnSpc>
            </a:pPr>
            <a:r>
              <a:rPr lang="en-US" sz="5518" spc="-55" b="true">
                <a:solidFill>
                  <a:srgbClr val="1A3E72"/>
                </a:solidFill>
                <a:latin typeface="Telegraf Bold"/>
                <a:ea typeface="Telegraf Bold"/>
                <a:cs typeface="Telegraf Bold"/>
                <a:sym typeface="Telegraf Bold"/>
              </a:rPr>
              <a:t>How Robo-Adviso</a:t>
            </a:r>
            <a:r>
              <a:rPr lang="en-US" b="true" sz="5518" spc="-55">
                <a:solidFill>
                  <a:srgbClr val="1A3E72"/>
                </a:solidFill>
                <a:latin typeface="Telegraf Bold"/>
                <a:ea typeface="Telegraf Bold"/>
                <a:cs typeface="Telegraf Bold"/>
                <a:sym typeface="Telegraf Bold"/>
              </a:rPr>
              <a:t>rs Have Performed in India So Far</a:t>
            </a:r>
          </a:p>
          <a:p>
            <a:pPr algn="l">
              <a:lnSpc>
                <a:spcPts val="5001"/>
              </a:lnSpc>
            </a:pPr>
          </a:p>
          <a:p>
            <a:pPr algn="l">
              <a:lnSpc>
                <a:spcPts val="5214"/>
              </a:lnSpc>
            </a:pPr>
          </a:p>
        </p:txBody>
      </p:sp>
      <p:sp>
        <p:nvSpPr>
          <p:cNvPr name="TextBox 6" id="6"/>
          <p:cNvSpPr txBox="true"/>
          <p:nvPr/>
        </p:nvSpPr>
        <p:spPr>
          <a:xfrm rot="0">
            <a:off x="616699" y="3448797"/>
            <a:ext cx="3591911" cy="1132728"/>
          </a:xfrm>
          <a:prstGeom prst="rect">
            <a:avLst/>
          </a:prstGeom>
        </p:spPr>
        <p:txBody>
          <a:bodyPr anchor="t" rtlCol="false" tIns="0" lIns="0" bIns="0" rIns="0">
            <a:spAutoFit/>
          </a:bodyPr>
          <a:lstStyle/>
          <a:p>
            <a:pPr algn="ctr">
              <a:lnSpc>
                <a:spcPts val="4229"/>
              </a:lnSpc>
              <a:spcBef>
                <a:spcPct val="0"/>
              </a:spcBef>
            </a:pPr>
            <a:r>
              <a:rPr lang="en-US" b="true" sz="3845" spc="-38">
                <a:solidFill>
                  <a:srgbClr val="55A2E6"/>
                </a:solidFill>
                <a:latin typeface="Telegraf Bold"/>
                <a:ea typeface="Telegraf Bold"/>
                <a:cs typeface="Telegraf Bold"/>
                <a:sym typeface="Telegraf Bold"/>
              </a:rPr>
              <a:t>Market Metrics</a:t>
            </a:r>
          </a:p>
          <a:p>
            <a:pPr algn="ctr">
              <a:lnSpc>
                <a:spcPts val="4229"/>
              </a:lnSpc>
              <a:spcBef>
                <a:spcPct val="0"/>
              </a:spcBef>
            </a:pPr>
          </a:p>
        </p:txBody>
      </p:sp>
      <p:sp>
        <p:nvSpPr>
          <p:cNvPr name="TextBox 7" id="7"/>
          <p:cNvSpPr txBox="true"/>
          <p:nvPr/>
        </p:nvSpPr>
        <p:spPr>
          <a:xfrm rot="0">
            <a:off x="0" y="5048250"/>
            <a:ext cx="16895465" cy="476250"/>
          </a:xfrm>
          <a:prstGeom prst="rect">
            <a:avLst/>
          </a:prstGeom>
        </p:spPr>
        <p:txBody>
          <a:bodyPr anchor="t" rtlCol="false" tIns="0" lIns="0" bIns="0" rIns="0">
            <a:spAutoFit/>
          </a:bodyPr>
          <a:lstStyle/>
          <a:p>
            <a:pPr algn="ctr" marL="647700" indent="-323850" lvl="1">
              <a:lnSpc>
                <a:spcPts val="3300"/>
              </a:lnSpc>
              <a:buFont typeface="Arial"/>
              <a:buChar char="•"/>
            </a:pPr>
            <a:r>
              <a:rPr lang="en-US" sz="3000" spc="-30">
                <a:solidFill>
                  <a:srgbClr val="FFFFFF"/>
                </a:solidFill>
                <a:latin typeface="Telegraf"/>
                <a:ea typeface="Telegraf"/>
                <a:cs typeface="Telegraf"/>
                <a:sym typeface="Telegraf"/>
              </a:rPr>
              <a:t>Growing interest among younger, tech-savvy investors, mainly due to low cost and ease of use.</a:t>
            </a:r>
          </a:p>
        </p:txBody>
      </p:sp>
      <p:sp>
        <p:nvSpPr>
          <p:cNvPr name="TextBox 8" id="8"/>
          <p:cNvSpPr txBox="true"/>
          <p:nvPr/>
        </p:nvSpPr>
        <p:spPr>
          <a:xfrm rot="0">
            <a:off x="0" y="5534025"/>
            <a:ext cx="15738773" cy="476250"/>
          </a:xfrm>
          <a:prstGeom prst="rect">
            <a:avLst/>
          </a:prstGeom>
        </p:spPr>
        <p:txBody>
          <a:bodyPr anchor="t" rtlCol="false" tIns="0" lIns="0" bIns="0" rIns="0">
            <a:spAutoFit/>
          </a:bodyPr>
          <a:lstStyle/>
          <a:p>
            <a:pPr algn="ctr" marL="647700" indent="-323850" lvl="1">
              <a:lnSpc>
                <a:spcPts val="3300"/>
              </a:lnSpc>
              <a:buFont typeface="Arial"/>
              <a:buChar char="•"/>
            </a:pPr>
            <a:r>
              <a:rPr lang="en-US" sz="3000" spc="-30">
                <a:solidFill>
                  <a:srgbClr val="FFFFFF"/>
                </a:solidFill>
                <a:latin typeface="Telegraf"/>
                <a:ea typeface="Telegraf"/>
                <a:cs typeface="Telegraf"/>
                <a:sym typeface="Telegraf"/>
              </a:rPr>
              <a:t>Around 39 robo-advisory firms currently operate in India (Tracxn, data analytics source).</a:t>
            </a:r>
          </a:p>
        </p:txBody>
      </p:sp>
      <p:sp>
        <p:nvSpPr>
          <p:cNvPr name="TextBox 9" id="9"/>
          <p:cNvSpPr txBox="true"/>
          <p:nvPr/>
        </p:nvSpPr>
        <p:spPr>
          <a:xfrm rot="0">
            <a:off x="0" y="6019800"/>
            <a:ext cx="17970264" cy="476250"/>
          </a:xfrm>
          <a:prstGeom prst="rect">
            <a:avLst/>
          </a:prstGeom>
        </p:spPr>
        <p:txBody>
          <a:bodyPr anchor="t" rtlCol="false" tIns="0" lIns="0" bIns="0" rIns="0">
            <a:spAutoFit/>
          </a:bodyPr>
          <a:lstStyle/>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Funding traction has increased: about 10 out of 39 firms have received investments.</a:t>
            </a:r>
          </a:p>
        </p:txBody>
      </p:sp>
      <p:sp>
        <p:nvSpPr>
          <p:cNvPr name="TextBox 10" id="10"/>
          <p:cNvSpPr txBox="true"/>
          <p:nvPr/>
        </p:nvSpPr>
        <p:spPr>
          <a:xfrm rot="0">
            <a:off x="0" y="4562475"/>
            <a:ext cx="16297959" cy="476250"/>
          </a:xfrm>
          <a:prstGeom prst="rect">
            <a:avLst/>
          </a:prstGeom>
        </p:spPr>
        <p:txBody>
          <a:bodyPr anchor="t" rtlCol="false" tIns="0" lIns="0" bIns="0" rIns="0">
            <a:spAutoFit/>
          </a:bodyPr>
          <a:lstStyle/>
          <a:p>
            <a:pPr algn="ctr" marL="647700" indent="-323850" lvl="1">
              <a:lnSpc>
                <a:spcPts val="3300"/>
              </a:lnSpc>
              <a:buFont typeface="Arial"/>
              <a:buChar char="•"/>
            </a:pPr>
            <a:r>
              <a:rPr lang="en-US" sz="3000" spc="-30">
                <a:solidFill>
                  <a:srgbClr val="FFFFFF"/>
                </a:solidFill>
                <a:latin typeface="Telegraf"/>
                <a:ea typeface="Telegraf"/>
                <a:cs typeface="Telegraf"/>
                <a:sym typeface="Telegraf"/>
              </a:rPr>
              <a:t>Robo-advisory is still a young and developing sector in India compared to mature markets.    </a:t>
            </a:r>
          </a:p>
        </p:txBody>
      </p:sp>
      <p:sp>
        <p:nvSpPr>
          <p:cNvPr name="TextBox 11" id="11"/>
          <p:cNvSpPr txBox="true"/>
          <p:nvPr/>
        </p:nvSpPr>
        <p:spPr>
          <a:xfrm rot="0">
            <a:off x="0" y="6505575"/>
            <a:ext cx="18288000" cy="895350"/>
          </a:xfrm>
          <a:prstGeom prst="rect">
            <a:avLst/>
          </a:prstGeom>
        </p:spPr>
        <p:txBody>
          <a:bodyPr anchor="t" rtlCol="false" tIns="0" lIns="0" bIns="0" rIns="0">
            <a:spAutoFit/>
          </a:bodyPr>
          <a:lstStyle/>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FundsIndia.com: One of the earliest robo-advisory platforms; raised $15.41 million from major investors such as Foundation Capital, Inventus Capital, and Faering Capital.</a:t>
            </a:r>
          </a:p>
        </p:txBody>
      </p:sp>
      <p:sp>
        <p:nvSpPr>
          <p:cNvPr name="TextBox 12" id="12"/>
          <p:cNvSpPr txBox="true"/>
          <p:nvPr/>
        </p:nvSpPr>
        <p:spPr>
          <a:xfrm rot="0">
            <a:off x="17462748"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E5F1FB"/>
                </a:solidFill>
                <a:latin typeface="Telegraf Bold"/>
                <a:ea typeface="Telegraf Bold"/>
                <a:cs typeface="Telegraf Bold"/>
                <a:sym typeface="Telegraf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3E7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11282" y="2442447"/>
            <a:ext cx="10924235" cy="7507360"/>
          </a:xfrm>
          <a:prstGeom prst="rect">
            <a:avLst/>
          </a:prstGeom>
        </p:spPr>
      </p:pic>
      <p:grpSp>
        <p:nvGrpSpPr>
          <p:cNvPr name="Group 3" id="3"/>
          <p:cNvGrpSpPr/>
          <p:nvPr/>
        </p:nvGrpSpPr>
        <p:grpSpPr>
          <a:xfrm rot="0">
            <a:off x="10734675" y="3352800"/>
            <a:ext cx="6886575" cy="2646006"/>
            <a:chOff x="0" y="0"/>
            <a:chExt cx="9182100" cy="3528008"/>
          </a:xfrm>
        </p:grpSpPr>
        <p:sp>
          <p:nvSpPr>
            <p:cNvPr name="TextBox 4" id="4"/>
            <p:cNvSpPr txBox="true"/>
            <p:nvPr/>
          </p:nvSpPr>
          <p:spPr>
            <a:xfrm rot="0">
              <a:off x="0" y="-19050"/>
              <a:ext cx="9182100" cy="1746250"/>
            </a:xfrm>
            <a:prstGeom prst="rect">
              <a:avLst/>
            </a:prstGeom>
          </p:spPr>
          <p:txBody>
            <a:bodyPr anchor="t" rtlCol="false" tIns="0" lIns="0" bIns="0" rIns="0">
              <a:spAutoFit/>
            </a:bodyPr>
            <a:lstStyle/>
            <a:p>
              <a:pPr algn="l" marL="0" indent="0" lvl="0">
                <a:lnSpc>
                  <a:spcPts val="3300"/>
                </a:lnSpc>
              </a:pPr>
              <a:r>
                <a:rPr lang="en-US" b="true" sz="3000" spc="-30">
                  <a:solidFill>
                    <a:srgbClr val="A7C7E7"/>
                  </a:solidFill>
                  <a:latin typeface="Telegraf Bold"/>
                  <a:ea typeface="Telegraf Bold"/>
                  <a:cs typeface="Telegraf Bold"/>
                  <a:sym typeface="Telegraf Bold"/>
                </a:rPr>
                <a:t>Projected trends in Assets Under Management for Indian robo-advisors</a:t>
              </a:r>
            </a:p>
          </p:txBody>
        </p:sp>
        <p:sp>
          <p:nvSpPr>
            <p:cNvPr name="TextBox 5" id="5"/>
            <p:cNvSpPr txBox="true"/>
            <p:nvPr/>
          </p:nvSpPr>
          <p:spPr>
            <a:xfrm rot="0">
              <a:off x="0" y="2109841"/>
              <a:ext cx="9182100" cy="1418167"/>
            </a:xfrm>
            <a:prstGeom prst="rect">
              <a:avLst/>
            </a:prstGeom>
          </p:spPr>
          <p:txBody>
            <a:bodyPr anchor="t" rtlCol="false" tIns="0" lIns="0" bIns="0" rIns="0">
              <a:spAutoFit/>
            </a:bodyPr>
            <a:lstStyle/>
            <a:p>
              <a:pPr algn="l" marL="0" indent="0" lvl="0">
                <a:lnSpc>
                  <a:spcPts val="2800"/>
                </a:lnSpc>
              </a:pPr>
              <a:r>
                <a:rPr lang="en-US" sz="2000" spc="-20">
                  <a:solidFill>
                    <a:srgbClr val="E5F1FB"/>
                  </a:solidFill>
                  <a:latin typeface="Telegraf"/>
                  <a:ea typeface="Telegraf"/>
                  <a:cs typeface="Telegraf"/>
                  <a:sym typeface="Telegraf"/>
                </a:rPr>
                <a:t>The robo-advisory market in India is expected to see substantial growth, driven by increasing digital adoption and investor awareness.</a:t>
              </a:r>
            </a:p>
          </p:txBody>
        </p:sp>
      </p:grpSp>
      <p:grpSp>
        <p:nvGrpSpPr>
          <p:cNvPr name="Group 6" id="6"/>
          <p:cNvGrpSpPr/>
          <p:nvPr/>
        </p:nvGrpSpPr>
        <p:grpSpPr>
          <a:xfrm rot="0">
            <a:off x="0" y="0"/>
            <a:ext cx="18288000" cy="2457450"/>
            <a:chOff x="0" y="0"/>
            <a:chExt cx="4816593" cy="647230"/>
          </a:xfrm>
        </p:grpSpPr>
        <p:sp>
          <p:nvSpPr>
            <p:cNvPr name="Freeform 7" id="7"/>
            <p:cNvSpPr/>
            <p:nvPr/>
          </p:nvSpPr>
          <p:spPr>
            <a:xfrm flipH="false" flipV="false" rot="0">
              <a:off x="0" y="0"/>
              <a:ext cx="4816592" cy="647230"/>
            </a:xfrm>
            <a:custGeom>
              <a:avLst/>
              <a:gdLst/>
              <a:ahLst/>
              <a:cxnLst/>
              <a:rect r="r" b="b" t="t" l="l"/>
              <a:pathLst>
                <a:path h="647230" w="4816592">
                  <a:moveTo>
                    <a:pt x="0" y="0"/>
                  </a:moveTo>
                  <a:lnTo>
                    <a:pt x="4816592" y="0"/>
                  </a:lnTo>
                  <a:lnTo>
                    <a:pt x="4816592" y="647230"/>
                  </a:lnTo>
                  <a:lnTo>
                    <a:pt x="0" y="647230"/>
                  </a:lnTo>
                  <a:close/>
                </a:path>
              </a:pathLst>
            </a:custGeom>
            <a:solidFill>
              <a:srgbClr val="A7C7E7"/>
            </a:solidFill>
          </p:spPr>
        </p:sp>
        <p:sp>
          <p:nvSpPr>
            <p:cNvPr name="TextBox 8" id="8"/>
            <p:cNvSpPr txBox="true"/>
            <p:nvPr/>
          </p:nvSpPr>
          <p:spPr>
            <a:xfrm>
              <a:off x="0" y="-47625"/>
              <a:ext cx="4816593" cy="694855"/>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666750" y="657225"/>
            <a:ext cx="12639675" cy="1069975"/>
          </a:xfrm>
          <a:prstGeom prst="rect">
            <a:avLst/>
          </a:prstGeom>
        </p:spPr>
        <p:txBody>
          <a:bodyPr anchor="t" rtlCol="false" tIns="0" lIns="0" bIns="0" rIns="0">
            <a:spAutoFit/>
          </a:bodyPr>
          <a:lstStyle/>
          <a:p>
            <a:pPr algn="l" marL="0" indent="0" lvl="0">
              <a:lnSpc>
                <a:spcPts val="7699"/>
              </a:lnSpc>
            </a:pPr>
            <a:r>
              <a:rPr lang="en-US" b="true" sz="6999" spc="-69">
                <a:solidFill>
                  <a:srgbClr val="1A3E72"/>
                </a:solidFill>
                <a:latin typeface="Telegraf Bold"/>
                <a:ea typeface="Telegraf Bold"/>
                <a:cs typeface="Telegraf Bold"/>
                <a:sym typeface="Telegraf Bold"/>
              </a:rPr>
              <a:t>AUM Growth Overview</a:t>
            </a:r>
          </a:p>
        </p:txBody>
      </p:sp>
      <p:sp>
        <p:nvSpPr>
          <p:cNvPr name="TextBox 10" id="10"/>
          <p:cNvSpPr txBox="true"/>
          <p:nvPr/>
        </p:nvSpPr>
        <p:spPr>
          <a:xfrm rot="0">
            <a:off x="17462748"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E5F1FB"/>
                </a:solidFill>
                <a:latin typeface="Telegraf Bold"/>
                <a:ea typeface="Telegraf Bold"/>
                <a:cs typeface="Telegraf Bold"/>
                <a:sym typeface="Telegraf Bold"/>
              </a:rPr>
              <a:t>4</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A3E7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457450"/>
            <a:chOff x="0" y="0"/>
            <a:chExt cx="4816593" cy="647230"/>
          </a:xfrm>
        </p:grpSpPr>
        <p:sp>
          <p:nvSpPr>
            <p:cNvPr name="Freeform 3" id="3"/>
            <p:cNvSpPr/>
            <p:nvPr/>
          </p:nvSpPr>
          <p:spPr>
            <a:xfrm flipH="false" flipV="false" rot="0">
              <a:off x="0" y="0"/>
              <a:ext cx="4816592" cy="647230"/>
            </a:xfrm>
            <a:custGeom>
              <a:avLst/>
              <a:gdLst/>
              <a:ahLst/>
              <a:cxnLst/>
              <a:rect r="r" b="b" t="t" l="l"/>
              <a:pathLst>
                <a:path h="647230" w="4816592">
                  <a:moveTo>
                    <a:pt x="0" y="0"/>
                  </a:moveTo>
                  <a:lnTo>
                    <a:pt x="4816592" y="0"/>
                  </a:lnTo>
                  <a:lnTo>
                    <a:pt x="4816592" y="647230"/>
                  </a:lnTo>
                  <a:lnTo>
                    <a:pt x="0" y="647230"/>
                  </a:lnTo>
                  <a:close/>
                </a:path>
              </a:pathLst>
            </a:custGeom>
            <a:solidFill>
              <a:srgbClr val="A7C7E7"/>
            </a:solidFill>
          </p:spPr>
        </p:sp>
        <p:sp>
          <p:nvSpPr>
            <p:cNvPr name="TextBox 4" id="4"/>
            <p:cNvSpPr txBox="true"/>
            <p:nvPr/>
          </p:nvSpPr>
          <p:spPr>
            <a:xfrm>
              <a:off x="0" y="-47625"/>
              <a:ext cx="4816593" cy="694855"/>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666750" y="657225"/>
            <a:ext cx="12639675" cy="2041525"/>
          </a:xfrm>
          <a:prstGeom prst="rect">
            <a:avLst/>
          </a:prstGeom>
        </p:spPr>
        <p:txBody>
          <a:bodyPr anchor="t" rtlCol="false" tIns="0" lIns="0" bIns="0" rIns="0">
            <a:spAutoFit/>
          </a:bodyPr>
          <a:lstStyle/>
          <a:p>
            <a:pPr algn="l" marL="0" indent="0" lvl="0">
              <a:lnSpc>
                <a:spcPts val="7699"/>
              </a:lnSpc>
            </a:pPr>
            <a:r>
              <a:rPr lang="en-US" b="true" sz="6999" spc="-69">
                <a:solidFill>
                  <a:srgbClr val="1A3E72"/>
                </a:solidFill>
                <a:latin typeface="Telegraf Bold"/>
                <a:ea typeface="Telegraf Bold"/>
                <a:cs typeface="Telegraf Bold"/>
                <a:sym typeface="Telegraf Bold"/>
              </a:rPr>
              <a:t>Diffe</a:t>
            </a:r>
            <a:r>
              <a:rPr lang="en-US" b="true" sz="6999" spc="-69">
                <a:solidFill>
                  <a:srgbClr val="1A3E72"/>
                </a:solidFill>
                <a:latin typeface="Telegraf Bold"/>
                <a:ea typeface="Telegraf Bold"/>
                <a:cs typeface="Telegraf Bold"/>
                <a:sym typeface="Telegraf Bold"/>
              </a:rPr>
              <a:t>rent Models</a:t>
            </a:r>
          </a:p>
          <a:p>
            <a:pPr algn="l" marL="0" indent="0" lvl="0">
              <a:lnSpc>
                <a:spcPts val="7699"/>
              </a:lnSpc>
            </a:pPr>
          </a:p>
        </p:txBody>
      </p:sp>
      <p:sp>
        <p:nvSpPr>
          <p:cNvPr name="TextBox 6" id="6"/>
          <p:cNvSpPr txBox="true"/>
          <p:nvPr/>
        </p:nvSpPr>
        <p:spPr>
          <a:xfrm rot="0">
            <a:off x="-295987" y="2679700"/>
            <a:ext cx="18288000" cy="7600950"/>
          </a:xfrm>
          <a:prstGeom prst="rect">
            <a:avLst/>
          </a:prstGeom>
        </p:spPr>
        <p:txBody>
          <a:bodyPr anchor="t" rtlCol="false" tIns="0" lIns="0" bIns="0" rIns="0">
            <a:spAutoFit/>
          </a:bodyPr>
          <a:lstStyle/>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Robo-advisors in India mainly offer mutual fund-based portfolios (equity + debt).             </a:t>
            </a:r>
          </a:p>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Advisory-fee model: Platform charges an advisory or convenience fee; you invest through them.</a:t>
            </a:r>
          </a:p>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Distribution model: Advisory is free; platforms earn commission from mutual fund houses (regular plans only).</a:t>
            </a:r>
          </a:p>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Mixed model: Platforms charge advisory fees but waive them if you invest through their commission-based channel.</a:t>
            </a:r>
          </a:p>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Direct plan investing is usually not integrated; users must do it independently if they want zero-commission investing.</a:t>
            </a:r>
          </a:p>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Example: FundsIndia recommends funds for free but only for regular plans; direct plans must be executed outside the platform.</a:t>
            </a:r>
          </a:p>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Some platforms (e.g., Arthayantra) charge a yearly advisory fee but offer free advice if the user invests through their regular-plan route.</a:t>
            </a:r>
          </a:p>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Some services (e.g., BigDecisions) are not full robo-advisors; they only offer goal calculators and redirect users to investment platforms.</a:t>
            </a:r>
          </a:p>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Different robo-advisors offer different fund universes: Some (e.g., Scripbox) use a limited, pre-selected fund list chosen by algorithms/experts. Others provide a wider range including gold ETFs, bonds, and tax-saving instruments.</a:t>
            </a:r>
          </a:p>
          <a:p>
            <a:pPr algn="l" marL="647700" indent="-323850" lvl="1">
              <a:lnSpc>
                <a:spcPts val="3300"/>
              </a:lnSpc>
              <a:buFont typeface="Arial"/>
              <a:buChar char="•"/>
            </a:pPr>
            <a:r>
              <a:rPr lang="en-US" sz="3000" spc="-30">
                <a:solidFill>
                  <a:srgbClr val="FFFFFF"/>
                </a:solidFill>
                <a:latin typeface="Telegraf"/>
                <a:ea typeface="Telegraf"/>
                <a:cs typeface="Telegraf"/>
                <a:sym typeface="Telegraf"/>
              </a:rPr>
              <a:t>A few platforms help keep funds in cash or liquid funds depending on market conditions.</a:t>
            </a:r>
          </a:p>
        </p:txBody>
      </p:sp>
      <p:sp>
        <p:nvSpPr>
          <p:cNvPr name="TextBox 7" id="7"/>
          <p:cNvSpPr txBox="true"/>
          <p:nvPr/>
        </p:nvSpPr>
        <p:spPr>
          <a:xfrm rot="0">
            <a:off x="17500670" y="9754663"/>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FFFFFF"/>
                </a:solidFill>
                <a:latin typeface="Telegraf Bold"/>
                <a:ea typeface="Telegraf Bold"/>
                <a:cs typeface="Telegraf Bold"/>
                <a:sym typeface="Telegraf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7C7E7"/>
        </a:solidFill>
      </p:bgPr>
    </p:bg>
    <p:spTree>
      <p:nvGrpSpPr>
        <p:cNvPr id="1" name=""/>
        <p:cNvGrpSpPr/>
        <p:nvPr/>
      </p:nvGrpSpPr>
      <p:grpSpPr>
        <a:xfrm>
          <a:off x="0" y="0"/>
          <a:ext cx="0" cy="0"/>
          <a:chOff x="0" y="0"/>
          <a:chExt cx="0" cy="0"/>
        </a:xfrm>
      </p:grpSpPr>
      <p:sp>
        <p:nvSpPr>
          <p:cNvPr name="TextBox 2" id="2"/>
          <p:cNvSpPr txBox="true"/>
          <p:nvPr/>
        </p:nvSpPr>
        <p:spPr>
          <a:xfrm rot="0">
            <a:off x="666750" y="647700"/>
            <a:ext cx="12639675" cy="1079500"/>
          </a:xfrm>
          <a:prstGeom prst="rect">
            <a:avLst/>
          </a:prstGeom>
        </p:spPr>
        <p:txBody>
          <a:bodyPr anchor="t" rtlCol="false" tIns="0" lIns="0" bIns="0" rIns="0">
            <a:spAutoFit/>
          </a:bodyPr>
          <a:lstStyle/>
          <a:p>
            <a:pPr algn="l" marL="0" indent="0" lvl="0">
              <a:lnSpc>
                <a:spcPts val="7700"/>
              </a:lnSpc>
            </a:pPr>
            <a:r>
              <a:rPr lang="en-US" b="true" sz="7000" spc="-70" strike="noStrike" u="none">
                <a:solidFill>
                  <a:srgbClr val="1A3E72"/>
                </a:solidFill>
                <a:latin typeface="Telegraf Bold"/>
                <a:ea typeface="Telegraf Bold"/>
                <a:cs typeface="Telegraf Bold"/>
                <a:sym typeface="Telegraf Bold"/>
              </a:rPr>
              <a:t>Key Indian Platforms</a:t>
            </a:r>
          </a:p>
        </p:txBody>
      </p:sp>
      <p:grpSp>
        <p:nvGrpSpPr>
          <p:cNvPr name="Group 3" id="3"/>
          <p:cNvGrpSpPr/>
          <p:nvPr/>
        </p:nvGrpSpPr>
        <p:grpSpPr>
          <a:xfrm rot="0">
            <a:off x="666750" y="2457450"/>
            <a:ext cx="5448300" cy="4476750"/>
            <a:chOff x="0" y="0"/>
            <a:chExt cx="1253985" cy="1030373"/>
          </a:xfrm>
        </p:grpSpPr>
        <p:sp>
          <p:nvSpPr>
            <p:cNvPr name="Freeform 4" id="4"/>
            <p:cNvSpPr/>
            <p:nvPr/>
          </p:nvSpPr>
          <p:spPr>
            <a:xfrm flipH="false" flipV="false" rot="0">
              <a:off x="0" y="0"/>
              <a:ext cx="1253985" cy="1030373"/>
            </a:xfrm>
            <a:custGeom>
              <a:avLst/>
              <a:gdLst/>
              <a:ahLst/>
              <a:cxnLst/>
              <a:rect r="r" b="b" t="t" l="l"/>
              <a:pathLst>
                <a:path h="1030373" w="1253985">
                  <a:moveTo>
                    <a:pt x="49734" y="0"/>
                  </a:moveTo>
                  <a:lnTo>
                    <a:pt x="1204251" y="0"/>
                  </a:lnTo>
                  <a:cubicBezTo>
                    <a:pt x="1231719" y="0"/>
                    <a:pt x="1253985" y="22267"/>
                    <a:pt x="1253985" y="49734"/>
                  </a:cubicBezTo>
                  <a:lnTo>
                    <a:pt x="1253985" y="980638"/>
                  </a:lnTo>
                  <a:cubicBezTo>
                    <a:pt x="1253985" y="1008106"/>
                    <a:pt x="1231719" y="1030373"/>
                    <a:pt x="1204251" y="1030373"/>
                  </a:cubicBezTo>
                  <a:lnTo>
                    <a:pt x="49734" y="1030373"/>
                  </a:lnTo>
                  <a:cubicBezTo>
                    <a:pt x="22267" y="1030373"/>
                    <a:pt x="0" y="1008106"/>
                    <a:pt x="0" y="980638"/>
                  </a:cubicBezTo>
                  <a:lnTo>
                    <a:pt x="0" y="49734"/>
                  </a:lnTo>
                  <a:cubicBezTo>
                    <a:pt x="0" y="22267"/>
                    <a:pt x="22267" y="0"/>
                    <a:pt x="49734" y="0"/>
                  </a:cubicBezTo>
                  <a:close/>
                </a:path>
              </a:pathLst>
            </a:custGeom>
            <a:blipFill>
              <a:blip r:embed="rId2"/>
              <a:stretch>
                <a:fillRect l="-332" t="0" r="-332" b="0"/>
              </a:stretch>
            </a:blipFill>
          </p:spPr>
        </p:sp>
      </p:grpSp>
      <p:grpSp>
        <p:nvGrpSpPr>
          <p:cNvPr name="Group 5" id="5"/>
          <p:cNvGrpSpPr/>
          <p:nvPr/>
        </p:nvGrpSpPr>
        <p:grpSpPr>
          <a:xfrm rot="0">
            <a:off x="6419850" y="2457450"/>
            <a:ext cx="5448300" cy="4476750"/>
            <a:chOff x="0" y="0"/>
            <a:chExt cx="1253985" cy="1030373"/>
          </a:xfrm>
        </p:grpSpPr>
        <p:sp>
          <p:nvSpPr>
            <p:cNvPr name="Freeform 6" id="6"/>
            <p:cNvSpPr/>
            <p:nvPr/>
          </p:nvSpPr>
          <p:spPr>
            <a:xfrm flipH="false" flipV="false" rot="0">
              <a:off x="0" y="0"/>
              <a:ext cx="1253985" cy="1030373"/>
            </a:xfrm>
            <a:custGeom>
              <a:avLst/>
              <a:gdLst/>
              <a:ahLst/>
              <a:cxnLst/>
              <a:rect r="r" b="b" t="t" l="l"/>
              <a:pathLst>
                <a:path h="1030373" w="1253985">
                  <a:moveTo>
                    <a:pt x="49734" y="0"/>
                  </a:moveTo>
                  <a:lnTo>
                    <a:pt x="1204251" y="0"/>
                  </a:lnTo>
                  <a:cubicBezTo>
                    <a:pt x="1231719" y="0"/>
                    <a:pt x="1253985" y="22267"/>
                    <a:pt x="1253985" y="49734"/>
                  </a:cubicBezTo>
                  <a:lnTo>
                    <a:pt x="1253985" y="980638"/>
                  </a:lnTo>
                  <a:cubicBezTo>
                    <a:pt x="1253985" y="1008106"/>
                    <a:pt x="1231719" y="1030373"/>
                    <a:pt x="1204251" y="1030373"/>
                  </a:cubicBezTo>
                  <a:lnTo>
                    <a:pt x="49734" y="1030373"/>
                  </a:lnTo>
                  <a:cubicBezTo>
                    <a:pt x="22267" y="1030373"/>
                    <a:pt x="0" y="1008106"/>
                    <a:pt x="0" y="980638"/>
                  </a:cubicBezTo>
                  <a:lnTo>
                    <a:pt x="0" y="49734"/>
                  </a:lnTo>
                  <a:cubicBezTo>
                    <a:pt x="0" y="22267"/>
                    <a:pt x="22267" y="0"/>
                    <a:pt x="49734" y="0"/>
                  </a:cubicBezTo>
                  <a:close/>
                </a:path>
              </a:pathLst>
            </a:custGeom>
            <a:blipFill>
              <a:blip r:embed="rId3"/>
              <a:stretch>
                <a:fillRect l="-332" t="0" r="-332" b="0"/>
              </a:stretch>
            </a:blipFill>
          </p:spPr>
        </p:sp>
      </p:grpSp>
      <p:grpSp>
        <p:nvGrpSpPr>
          <p:cNvPr name="Group 7" id="7"/>
          <p:cNvGrpSpPr/>
          <p:nvPr/>
        </p:nvGrpSpPr>
        <p:grpSpPr>
          <a:xfrm rot="0">
            <a:off x="12172950" y="2457450"/>
            <a:ext cx="5448300" cy="4476750"/>
            <a:chOff x="0" y="0"/>
            <a:chExt cx="1253985" cy="1030373"/>
          </a:xfrm>
        </p:grpSpPr>
        <p:sp>
          <p:nvSpPr>
            <p:cNvPr name="Freeform 8" id="8"/>
            <p:cNvSpPr/>
            <p:nvPr/>
          </p:nvSpPr>
          <p:spPr>
            <a:xfrm flipH="false" flipV="false" rot="0">
              <a:off x="0" y="0"/>
              <a:ext cx="1253985" cy="1030373"/>
            </a:xfrm>
            <a:custGeom>
              <a:avLst/>
              <a:gdLst/>
              <a:ahLst/>
              <a:cxnLst/>
              <a:rect r="r" b="b" t="t" l="l"/>
              <a:pathLst>
                <a:path h="1030373" w="1253985">
                  <a:moveTo>
                    <a:pt x="49734" y="0"/>
                  </a:moveTo>
                  <a:lnTo>
                    <a:pt x="1204251" y="0"/>
                  </a:lnTo>
                  <a:cubicBezTo>
                    <a:pt x="1231719" y="0"/>
                    <a:pt x="1253985" y="22267"/>
                    <a:pt x="1253985" y="49734"/>
                  </a:cubicBezTo>
                  <a:lnTo>
                    <a:pt x="1253985" y="980638"/>
                  </a:lnTo>
                  <a:cubicBezTo>
                    <a:pt x="1253985" y="1008106"/>
                    <a:pt x="1231719" y="1030373"/>
                    <a:pt x="1204251" y="1030373"/>
                  </a:cubicBezTo>
                  <a:lnTo>
                    <a:pt x="49734" y="1030373"/>
                  </a:lnTo>
                  <a:cubicBezTo>
                    <a:pt x="22267" y="1030373"/>
                    <a:pt x="0" y="1008106"/>
                    <a:pt x="0" y="980638"/>
                  </a:cubicBezTo>
                  <a:lnTo>
                    <a:pt x="0" y="49734"/>
                  </a:lnTo>
                  <a:cubicBezTo>
                    <a:pt x="0" y="22267"/>
                    <a:pt x="22267" y="0"/>
                    <a:pt x="49734" y="0"/>
                  </a:cubicBezTo>
                  <a:close/>
                </a:path>
              </a:pathLst>
            </a:custGeom>
            <a:blipFill>
              <a:blip r:embed="rId4"/>
              <a:stretch>
                <a:fillRect l="-332" t="0" r="-332" b="0"/>
              </a:stretch>
            </a:blipFill>
          </p:spPr>
        </p:sp>
      </p:grpSp>
      <p:grpSp>
        <p:nvGrpSpPr>
          <p:cNvPr name="Group 9" id="9"/>
          <p:cNvGrpSpPr/>
          <p:nvPr/>
        </p:nvGrpSpPr>
        <p:grpSpPr>
          <a:xfrm rot="0">
            <a:off x="666025" y="7200900"/>
            <a:ext cx="5449025" cy="1247789"/>
            <a:chOff x="0" y="0"/>
            <a:chExt cx="7265367" cy="1663718"/>
          </a:xfrm>
        </p:grpSpPr>
        <p:sp>
          <p:nvSpPr>
            <p:cNvPr name="TextBox 10" id="10"/>
            <p:cNvSpPr txBox="true"/>
            <p:nvPr/>
          </p:nvSpPr>
          <p:spPr>
            <a:xfrm rot="0">
              <a:off x="0" y="-19050"/>
              <a:ext cx="7265367" cy="628650"/>
            </a:xfrm>
            <a:prstGeom prst="rect">
              <a:avLst/>
            </a:prstGeom>
          </p:spPr>
          <p:txBody>
            <a:bodyPr anchor="t" rtlCol="false" tIns="0" lIns="0" bIns="0" rIns="0">
              <a:spAutoFit/>
            </a:bodyPr>
            <a:lstStyle/>
            <a:p>
              <a:pPr algn="ctr" marL="0" indent="0" lvl="0">
                <a:lnSpc>
                  <a:spcPts val="3300"/>
                </a:lnSpc>
              </a:pPr>
              <a:r>
                <a:rPr lang="en-US" b="true" sz="3000" spc="-30" strike="noStrike" u="none">
                  <a:solidFill>
                    <a:srgbClr val="1A3E72"/>
                  </a:solidFill>
                  <a:latin typeface="Telegraf Bold"/>
                  <a:ea typeface="Telegraf Bold"/>
                  <a:cs typeface="Telegraf Bold"/>
                  <a:sym typeface="Telegraf Bold"/>
                </a:rPr>
                <a:t>Groww</a:t>
              </a:r>
            </a:p>
          </p:txBody>
        </p:sp>
        <p:sp>
          <p:nvSpPr>
            <p:cNvPr name="TextBox 11" id="11"/>
            <p:cNvSpPr txBox="true"/>
            <p:nvPr/>
          </p:nvSpPr>
          <p:spPr>
            <a:xfrm rot="0">
              <a:off x="0" y="715451"/>
              <a:ext cx="7265367" cy="948267"/>
            </a:xfrm>
            <a:prstGeom prst="rect">
              <a:avLst/>
            </a:prstGeom>
          </p:spPr>
          <p:txBody>
            <a:bodyPr anchor="t" rtlCol="false" tIns="0" lIns="0" bIns="0" rIns="0">
              <a:spAutoFit/>
            </a:bodyPr>
            <a:lstStyle/>
            <a:p>
              <a:pPr algn="ctr" marL="0" indent="0" lvl="0">
                <a:lnSpc>
                  <a:spcPts val="2800"/>
                </a:lnSpc>
              </a:pPr>
              <a:r>
                <a:rPr lang="en-US" sz="2000" spc="-20">
                  <a:solidFill>
                    <a:srgbClr val="1A3E72"/>
                  </a:solidFill>
                  <a:latin typeface="Telegraf"/>
                  <a:ea typeface="Telegraf"/>
                  <a:cs typeface="Telegraf"/>
                  <a:sym typeface="Telegraf"/>
                </a:rPr>
                <a:t>A user-friendly platform for seamless investment management.</a:t>
              </a:r>
            </a:p>
          </p:txBody>
        </p:sp>
      </p:grpSp>
      <p:grpSp>
        <p:nvGrpSpPr>
          <p:cNvPr name="Group 12" id="12"/>
          <p:cNvGrpSpPr/>
          <p:nvPr/>
        </p:nvGrpSpPr>
        <p:grpSpPr>
          <a:xfrm rot="0">
            <a:off x="12172950" y="7200900"/>
            <a:ext cx="5448300" cy="1247789"/>
            <a:chOff x="0" y="0"/>
            <a:chExt cx="7264400" cy="1663718"/>
          </a:xfrm>
        </p:grpSpPr>
        <p:sp>
          <p:nvSpPr>
            <p:cNvPr name="TextBox 13" id="13"/>
            <p:cNvSpPr txBox="true"/>
            <p:nvPr/>
          </p:nvSpPr>
          <p:spPr>
            <a:xfrm rot="0">
              <a:off x="0" y="-19050"/>
              <a:ext cx="7264400" cy="628650"/>
            </a:xfrm>
            <a:prstGeom prst="rect">
              <a:avLst/>
            </a:prstGeom>
          </p:spPr>
          <p:txBody>
            <a:bodyPr anchor="t" rtlCol="false" tIns="0" lIns="0" bIns="0" rIns="0">
              <a:spAutoFit/>
            </a:bodyPr>
            <a:lstStyle/>
            <a:p>
              <a:pPr algn="ctr" marL="0" indent="0" lvl="0">
                <a:lnSpc>
                  <a:spcPts val="3300"/>
                </a:lnSpc>
              </a:pPr>
              <a:r>
                <a:rPr lang="en-US" b="true" sz="3000" spc="-30" strike="noStrike" u="none">
                  <a:solidFill>
                    <a:srgbClr val="1A3E72"/>
                  </a:solidFill>
                  <a:latin typeface="Telegraf Bold"/>
                  <a:ea typeface="Telegraf Bold"/>
                  <a:cs typeface="Telegraf Bold"/>
                  <a:sym typeface="Telegraf Bold"/>
                </a:rPr>
                <a:t>Scripbox</a:t>
              </a:r>
            </a:p>
          </p:txBody>
        </p:sp>
        <p:sp>
          <p:nvSpPr>
            <p:cNvPr name="TextBox 14" id="14"/>
            <p:cNvSpPr txBox="true"/>
            <p:nvPr/>
          </p:nvSpPr>
          <p:spPr>
            <a:xfrm rot="0">
              <a:off x="0" y="715451"/>
              <a:ext cx="7264400" cy="948267"/>
            </a:xfrm>
            <a:prstGeom prst="rect">
              <a:avLst/>
            </a:prstGeom>
          </p:spPr>
          <p:txBody>
            <a:bodyPr anchor="t" rtlCol="false" tIns="0" lIns="0" bIns="0" rIns="0">
              <a:spAutoFit/>
            </a:bodyPr>
            <a:lstStyle/>
            <a:p>
              <a:pPr algn="ctr" marL="0" indent="0" lvl="0">
                <a:lnSpc>
                  <a:spcPts val="2800"/>
                </a:lnSpc>
              </a:pPr>
              <a:r>
                <a:rPr lang="en-US" sz="2000" spc="-20">
                  <a:solidFill>
                    <a:srgbClr val="1A3E72"/>
                  </a:solidFill>
                  <a:latin typeface="Telegraf"/>
                  <a:ea typeface="Telegraf"/>
                  <a:cs typeface="Telegraf"/>
                  <a:sym typeface="Telegraf"/>
                </a:rPr>
                <a:t>Simplifying investments through personalized recommendations.</a:t>
              </a:r>
            </a:p>
          </p:txBody>
        </p:sp>
      </p:grpSp>
      <p:grpSp>
        <p:nvGrpSpPr>
          <p:cNvPr name="Group 15" id="15"/>
          <p:cNvGrpSpPr/>
          <p:nvPr/>
        </p:nvGrpSpPr>
        <p:grpSpPr>
          <a:xfrm rot="0">
            <a:off x="6419850" y="7200900"/>
            <a:ext cx="5448300" cy="1282700"/>
            <a:chOff x="0" y="0"/>
            <a:chExt cx="7264400" cy="1710267"/>
          </a:xfrm>
        </p:grpSpPr>
        <p:sp>
          <p:nvSpPr>
            <p:cNvPr name="TextBox 16" id="16"/>
            <p:cNvSpPr txBox="true"/>
            <p:nvPr/>
          </p:nvSpPr>
          <p:spPr>
            <a:xfrm rot="0">
              <a:off x="0" y="-19050"/>
              <a:ext cx="7264400" cy="628650"/>
            </a:xfrm>
            <a:prstGeom prst="rect">
              <a:avLst/>
            </a:prstGeom>
          </p:spPr>
          <p:txBody>
            <a:bodyPr anchor="t" rtlCol="false" tIns="0" lIns="0" bIns="0" rIns="0">
              <a:spAutoFit/>
            </a:bodyPr>
            <a:lstStyle/>
            <a:p>
              <a:pPr algn="ctr" marL="0" indent="0" lvl="0">
                <a:lnSpc>
                  <a:spcPts val="3300"/>
                </a:lnSpc>
              </a:pPr>
              <a:r>
                <a:rPr lang="en-US" b="true" sz="3000" spc="-30" strike="noStrike" u="none">
                  <a:solidFill>
                    <a:srgbClr val="1A3E72"/>
                  </a:solidFill>
                  <a:latin typeface="Telegraf Bold"/>
                  <a:ea typeface="Telegraf Bold"/>
                  <a:cs typeface="Telegraf Bold"/>
                  <a:sym typeface="Telegraf Bold"/>
                </a:rPr>
                <a:t>Kuvera</a:t>
              </a:r>
            </a:p>
          </p:txBody>
        </p:sp>
        <p:sp>
          <p:nvSpPr>
            <p:cNvPr name="TextBox 17" id="17"/>
            <p:cNvSpPr txBox="true"/>
            <p:nvPr/>
          </p:nvSpPr>
          <p:spPr>
            <a:xfrm rot="0">
              <a:off x="0" y="762000"/>
              <a:ext cx="7264400" cy="948267"/>
            </a:xfrm>
            <a:prstGeom prst="rect">
              <a:avLst/>
            </a:prstGeom>
          </p:spPr>
          <p:txBody>
            <a:bodyPr anchor="t" rtlCol="false" tIns="0" lIns="0" bIns="0" rIns="0">
              <a:spAutoFit/>
            </a:bodyPr>
            <a:lstStyle/>
            <a:p>
              <a:pPr algn="ctr" marL="0" indent="0" lvl="0">
                <a:lnSpc>
                  <a:spcPts val="2800"/>
                </a:lnSpc>
              </a:pPr>
              <a:r>
                <a:rPr lang="en-US" sz="2000" spc="-20">
                  <a:solidFill>
                    <a:srgbClr val="1A3E72"/>
                  </a:solidFill>
                  <a:latin typeface="Telegraf"/>
                  <a:ea typeface="Telegraf"/>
                  <a:cs typeface="Telegraf"/>
                  <a:sym typeface="Telegraf"/>
                </a:rPr>
                <a:t>Focused on goal planning with no commission fees.</a:t>
              </a:r>
            </a:p>
          </p:txBody>
        </p:sp>
      </p:grpSp>
      <p:sp>
        <p:nvSpPr>
          <p:cNvPr name="TextBox 18" id="18"/>
          <p:cNvSpPr txBox="true"/>
          <p:nvPr/>
        </p:nvSpPr>
        <p:spPr>
          <a:xfrm rot="0">
            <a:off x="17414988"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1A3E72"/>
                </a:solidFill>
                <a:latin typeface="Telegraf Bold"/>
                <a:ea typeface="Telegraf Bold"/>
                <a:cs typeface="Telegraf Bold"/>
                <a:sym typeface="Telegraf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5F1FB"/>
        </a:solidFill>
      </p:bgPr>
    </p:bg>
    <p:spTree>
      <p:nvGrpSpPr>
        <p:cNvPr id="1" name=""/>
        <p:cNvGrpSpPr/>
        <p:nvPr/>
      </p:nvGrpSpPr>
      <p:grpSpPr>
        <a:xfrm>
          <a:off x="0" y="0"/>
          <a:ext cx="0" cy="0"/>
          <a:chOff x="0" y="0"/>
          <a:chExt cx="0" cy="0"/>
        </a:xfrm>
      </p:grpSpPr>
      <p:grpSp>
        <p:nvGrpSpPr>
          <p:cNvPr name="Group 2" id="2"/>
          <p:cNvGrpSpPr/>
          <p:nvPr/>
        </p:nvGrpSpPr>
        <p:grpSpPr>
          <a:xfrm rot="0">
            <a:off x="15049500" y="0"/>
            <a:ext cx="3238500" cy="10287000"/>
            <a:chOff x="0" y="0"/>
            <a:chExt cx="852938" cy="2709333"/>
          </a:xfrm>
        </p:grpSpPr>
        <p:sp>
          <p:nvSpPr>
            <p:cNvPr name="Freeform 3" id="3"/>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A7C7E7"/>
            </a:solidFill>
          </p:spPr>
        </p:sp>
        <p:sp>
          <p:nvSpPr>
            <p:cNvPr name="TextBox 4" id="4"/>
            <p:cNvSpPr txBox="true"/>
            <p:nvPr/>
          </p:nvSpPr>
          <p:spPr>
            <a:xfrm>
              <a:off x="0" y="-76200"/>
              <a:ext cx="852938" cy="2785533"/>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6270084" y="2063907"/>
            <a:ext cx="11301259" cy="6159186"/>
          </a:xfrm>
          <a:custGeom>
            <a:avLst/>
            <a:gdLst/>
            <a:ahLst/>
            <a:cxnLst/>
            <a:rect r="r" b="b" t="t" l="l"/>
            <a:pathLst>
              <a:path h="6159186" w="11301259">
                <a:moveTo>
                  <a:pt x="0" y="0"/>
                </a:moveTo>
                <a:lnTo>
                  <a:pt x="11301259" y="0"/>
                </a:lnTo>
                <a:lnTo>
                  <a:pt x="11301259" y="6159186"/>
                </a:lnTo>
                <a:lnTo>
                  <a:pt x="0" y="6159186"/>
                </a:lnTo>
                <a:lnTo>
                  <a:pt x="0" y="0"/>
                </a:lnTo>
                <a:close/>
              </a:path>
            </a:pathLst>
          </a:custGeom>
          <a:blipFill>
            <a:blip r:embed="rId2"/>
            <a:stretch>
              <a:fillRect l="0" t="0" r="0" b="0"/>
            </a:stretch>
          </a:blipFill>
        </p:spPr>
      </p:sp>
      <p:grpSp>
        <p:nvGrpSpPr>
          <p:cNvPr name="Group 6" id="6"/>
          <p:cNvGrpSpPr/>
          <p:nvPr/>
        </p:nvGrpSpPr>
        <p:grpSpPr>
          <a:xfrm rot="0">
            <a:off x="306907" y="2063907"/>
            <a:ext cx="5448300" cy="2489163"/>
            <a:chOff x="0" y="0"/>
            <a:chExt cx="7264400" cy="3318884"/>
          </a:xfrm>
        </p:grpSpPr>
        <p:sp>
          <p:nvSpPr>
            <p:cNvPr name="TextBox 7" id="7"/>
            <p:cNvSpPr txBox="true"/>
            <p:nvPr/>
          </p:nvSpPr>
          <p:spPr>
            <a:xfrm rot="0">
              <a:off x="0" y="2131434"/>
              <a:ext cx="7264400" cy="1187450"/>
            </a:xfrm>
            <a:prstGeom prst="rect">
              <a:avLst/>
            </a:prstGeom>
          </p:spPr>
          <p:txBody>
            <a:bodyPr anchor="t" rtlCol="false" tIns="0" lIns="0" bIns="0" rIns="0">
              <a:spAutoFit/>
            </a:bodyPr>
            <a:lstStyle/>
            <a:p>
              <a:pPr algn="l" marL="0" indent="0" lvl="0">
                <a:lnSpc>
                  <a:spcPts val="3300"/>
                </a:lnSpc>
              </a:pPr>
              <a:r>
                <a:rPr lang="en-US" b="true" sz="3000" spc="-30">
                  <a:solidFill>
                    <a:srgbClr val="1A3E72"/>
                  </a:solidFill>
                  <a:latin typeface="Telegraf Bold"/>
                  <a:ea typeface="Telegraf Bold"/>
                  <a:cs typeface="Telegraf Bold"/>
                  <a:sym typeface="Telegraf Bold"/>
                </a:rPr>
                <a:t>Comparing Robo-Advisory Experiences</a:t>
              </a:r>
            </a:p>
          </p:txBody>
        </p:sp>
        <p:sp>
          <p:nvSpPr>
            <p:cNvPr name="TextBox 8" id="8"/>
            <p:cNvSpPr txBox="true"/>
            <p:nvPr/>
          </p:nvSpPr>
          <p:spPr>
            <a:xfrm rot="0">
              <a:off x="0" y="-9525"/>
              <a:ext cx="7264400" cy="1423458"/>
            </a:xfrm>
            <a:prstGeom prst="rect">
              <a:avLst/>
            </a:prstGeom>
          </p:spPr>
          <p:txBody>
            <a:bodyPr anchor="t" rtlCol="false" tIns="0" lIns="0" bIns="0" rIns="0">
              <a:spAutoFit/>
            </a:bodyPr>
            <a:lstStyle/>
            <a:p>
              <a:pPr algn="l" marL="0" indent="0" lvl="0">
                <a:lnSpc>
                  <a:spcPts val="7699"/>
                </a:lnSpc>
              </a:pPr>
              <a:r>
                <a:rPr lang="en-US" b="true" sz="6999" spc="-69">
                  <a:solidFill>
                    <a:srgbClr val="1A3E72"/>
                  </a:solidFill>
                  <a:latin typeface="Telegraf Bold"/>
                  <a:ea typeface="Telegraf Bold"/>
                  <a:cs typeface="Telegraf Bold"/>
                  <a:sym typeface="Telegraf Bold"/>
                </a:rPr>
                <a:t>India vs U.S.</a:t>
              </a:r>
            </a:p>
          </p:txBody>
        </p:sp>
      </p:grpSp>
      <p:sp>
        <p:nvSpPr>
          <p:cNvPr name="TextBox 9" id="9"/>
          <p:cNvSpPr txBox="true"/>
          <p:nvPr/>
        </p:nvSpPr>
        <p:spPr>
          <a:xfrm rot="0">
            <a:off x="17526744"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1A3E72"/>
                </a:solidFill>
                <a:latin typeface="Telegraf Bold"/>
                <a:ea typeface="Telegraf Bold"/>
                <a:cs typeface="Telegraf Bold"/>
                <a:sym typeface="Telegraf Bold"/>
              </a:rPr>
              <a:t>7</a:t>
            </a:r>
          </a:p>
        </p:txBody>
      </p:sp>
      <p:sp>
        <p:nvSpPr>
          <p:cNvPr name="TextBox 10" id="10"/>
          <p:cNvSpPr txBox="true"/>
          <p:nvPr/>
        </p:nvSpPr>
        <p:spPr>
          <a:xfrm rot="0">
            <a:off x="9139238" y="4126459"/>
            <a:ext cx="9525" cy="476250"/>
          </a:xfrm>
          <a:prstGeom prst="rect">
            <a:avLst/>
          </a:prstGeom>
        </p:spPr>
        <p:txBody>
          <a:bodyPr anchor="t" rtlCol="false" tIns="0" lIns="0" bIns="0" rIns="0">
            <a:spAutoFit/>
          </a:bodyPr>
          <a:lstStyle/>
          <a:p>
            <a:pPr algn="ctr">
              <a:lnSpc>
                <a:spcPts val="33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5F1FB"/>
        </a:solidFill>
      </p:bgPr>
    </p:bg>
    <p:spTree>
      <p:nvGrpSpPr>
        <p:cNvPr id="1" name=""/>
        <p:cNvGrpSpPr/>
        <p:nvPr/>
      </p:nvGrpSpPr>
      <p:grpSpPr>
        <a:xfrm>
          <a:off x="0" y="0"/>
          <a:ext cx="0" cy="0"/>
          <a:chOff x="0" y="0"/>
          <a:chExt cx="0" cy="0"/>
        </a:xfrm>
      </p:grpSpPr>
      <p:sp>
        <p:nvSpPr>
          <p:cNvPr name="TextBox 2" id="2"/>
          <p:cNvSpPr txBox="true"/>
          <p:nvPr/>
        </p:nvSpPr>
        <p:spPr>
          <a:xfrm rot="0">
            <a:off x="17613855"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37558C"/>
                </a:solidFill>
                <a:latin typeface="Telegraf Bold"/>
                <a:ea typeface="Telegraf Bold"/>
                <a:cs typeface="Telegraf Bold"/>
                <a:sym typeface="Telegraf Bold"/>
              </a:rPr>
              <a:t>8</a:t>
            </a:r>
          </a:p>
        </p:txBody>
      </p:sp>
      <p:graphicFrame>
        <p:nvGraphicFramePr>
          <p:cNvPr name="Table 3" id="3"/>
          <p:cNvGraphicFramePr>
            <a:graphicFrameLocks noGrp="true"/>
          </p:cNvGraphicFramePr>
          <p:nvPr/>
        </p:nvGraphicFramePr>
        <p:xfrm>
          <a:off x="509630" y="601483"/>
          <a:ext cx="17309751" cy="9246006"/>
        </p:xfrm>
        <a:graphic>
          <a:graphicData uri="http://schemas.openxmlformats.org/drawingml/2006/table">
            <a:tbl>
              <a:tblPr/>
              <a:tblGrid>
                <a:gridCol w="3855714"/>
                <a:gridCol w="6495907"/>
                <a:gridCol w="6958130"/>
              </a:tblGrid>
              <a:tr h="841210">
                <a:tc>
                  <a:txBody>
                    <a:bodyPr anchor="t" rtlCol="false"/>
                    <a:lstStyle/>
                    <a:p>
                      <a:pPr algn="ctr">
                        <a:lnSpc>
                          <a:spcPts val="2100"/>
                        </a:lnSpc>
                        <a:defRPr/>
                      </a:pPr>
                      <a:r>
                        <a:rPr lang="en-US" sz="1500" b="true">
                          <a:solidFill>
                            <a:srgbClr val="000000"/>
                          </a:solidFill>
                          <a:latin typeface="Canva Sans Bold"/>
                          <a:ea typeface="Canva Sans Bold"/>
                          <a:cs typeface="Canva Sans Bold"/>
                          <a:sym typeface="Canva Sans Bold"/>
                        </a:rPr>
                        <a:t>Aspect</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ctr">
                        <a:lnSpc>
                          <a:spcPts val="2100"/>
                        </a:lnSpc>
                        <a:defRPr/>
                      </a:pPr>
                      <a:r>
                        <a:rPr lang="en-US" sz="1500" b="true">
                          <a:solidFill>
                            <a:srgbClr val="000000"/>
                          </a:solidFill>
                          <a:latin typeface="Canva Sans Bold"/>
                          <a:ea typeface="Canva Sans Bold"/>
                          <a:cs typeface="Canva Sans Bold"/>
                          <a:sym typeface="Canva Sans Bold"/>
                        </a:rPr>
                        <a:t>India</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ctr">
                        <a:lnSpc>
                          <a:spcPts val="2100"/>
                        </a:lnSpc>
                        <a:defRPr/>
                      </a:pPr>
                      <a:r>
                        <a:rPr lang="en-US" sz="1500" b="true">
                          <a:solidFill>
                            <a:srgbClr val="000000"/>
                          </a:solidFill>
                          <a:latin typeface="Canva Sans Bold"/>
                          <a:ea typeface="Canva Sans Bold"/>
                          <a:cs typeface="Canva Sans Bold"/>
                          <a:sym typeface="Canva Sans Bold"/>
                        </a:rPr>
                        <a:t>USA</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r>
              <a:tr h="1341191">
                <a:tc>
                  <a:txBody>
                    <a:bodyPr anchor="t" rtlCol="false"/>
                    <a:lstStyle/>
                    <a:p>
                      <a:pPr algn="l">
                        <a:lnSpc>
                          <a:spcPts val="2100"/>
                        </a:lnSpc>
                        <a:defRPr/>
                      </a:pPr>
                      <a:r>
                        <a:rPr lang="en-US" sz="1500">
                          <a:solidFill>
                            <a:srgbClr val="000000"/>
                          </a:solidFill>
                          <a:latin typeface="Canva Sans"/>
                          <a:ea typeface="Canva Sans"/>
                          <a:cs typeface="Canva Sans"/>
                          <a:sym typeface="Canva Sans"/>
                        </a:rPr>
                        <a:t>Level of Automation</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Not fully automated; user must manually initiate transactions. No autopilot investing.</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Fully automated; funds are selected, invested, and rebalanced automatically without user intervention.</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r>
              <a:tr h="983540">
                <a:tc>
                  <a:txBody>
                    <a:bodyPr anchor="t" rtlCol="false"/>
                    <a:lstStyle/>
                    <a:p>
                      <a:pPr algn="l">
                        <a:lnSpc>
                          <a:spcPts val="2100"/>
                        </a:lnSpc>
                        <a:defRPr/>
                      </a:pPr>
                      <a:r>
                        <a:rPr lang="en-US" sz="1500">
                          <a:solidFill>
                            <a:srgbClr val="000000"/>
                          </a:solidFill>
                          <a:latin typeface="Canva Sans"/>
                          <a:ea typeface="Canva Sans"/>
                          <a:cs typeface="Canva Sans"/>
                          <a:sym typeface="Canva Sans"/>
                        </a:rPr>
                        <a:t>Primary Investment Products</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Mostly actively managed mutual funds; ETFs still in early adoption.</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Primarily ETFs (passive index funds), forming the core of robo portfolios.</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r>
              <a:tr h="1698842">
                <a:tc>
                  <a:txBody>
                    <a:bodyPr anchor="t" rtlCol="false"/>
                    <a:lstStyle/>
                    <a:p>
                      <a:pPr algn="l">
                        <a:lnSpc>
                          <a:spcPts val="2100"/>
                        </a:lnSpc>
                        <a:defRPr/>
                      </a:pPr>
                      <a:r>
                        <a:rPr lang="en-US" sz="1500">
                          <a:solidFill>
                            <a:srgbClr val="000000"/>
                          </a:solidFill>
                          <a:latin typeface="Canva Sans"/>
                          <a:ea typeface="Canva Sans"/>
                          <a:cs typeface="Canva Sans"/>
                          <a:sym typeface="Canva Sans"/>
                        </a:rPr>
                        <a:t>Fee Structure</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Usually flat fees, low fixed charges, or free advisory; often commission-based models.</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Fees based on percentage of assets under management (AUM); e.g., Betterment 0.15–0.35%, Wealthfront 0.25%.</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r>
              <a:tr h="1698842">
                <a:tc>
                  <a:txBody>
                    <a:bodyPr anchor="t" rtlCol="false"/>
                    <a:lstStyle/>
                    <a:p>
                      <a:pPr algn="l">
                        <a:lnSpc>
                          <a:spcPts val="2100"/>
                        </a:lnSpc>
                        <a:defRPr/>
                      </a:pPr>
                      <a:r>
                        <a:rPr lang="en-US" sz="1500">
                          <a:solidFill>
                            <a:srgbClr val="000000"/>
                          </a:solidFill>
                          <a:latin typeface="Canva Sans"/>
                          <a:ea typeface="Canva Sans"/>
                          <a:cs typeface="Canva Sans"/>
                          <a:sym typeface="Canva Sans"/>
                        </a:rPr>
                        <a:t>Investor Behaviour</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Investors are not used to paying advisory fees; advisors often earn commissions → potential conflict of interest.</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Investors are accustomed to paying for advisory services; fee-based model widely accepted.</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r>
              <a:tr h="1341191">
                <a:tc>
                  <a:txBody>
                    <a:bodyPr anchor="t" rtlCol="false"/>
                    <a:lstStyle/>
                    <a:p>
                      <a:pPr algn="l">
                        <a:lnSpc>
                          <a:spcPts val="2100"/>
                        </a:lnSpc>
                        <a:defRPr/>
                      </a:pPr>
                      <a:r>
                        <a:rPr lang="en-US" sz="1500">
                          <a:solidFill>
                            <a:srgbClr val="000000"/>
                          </a:solidFill>
                          <a:latin typeface="Canva Sans"/>
                          <a:ea typeface="Canva Sans"/>
                          <a:cs typeface="Canva Sans"/>
                          <a:sym typeface="Canva Sans"/>
                        </a:rPr>
                        <a:t>Cost Positioning</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Aims to increase penetration with low-cost or free advice but still tied to commission structures.</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Offers very low-cost, transparent, commission-free investing via ETFs, focusing on affordability and scale.</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tcPr>
                </a:tc>
              </a:tr>
              <a:tr h="1341191">
                <a:tc>
                  <a:txBody>
                    <a:bodyPr anchor="t" rtlCol="false"/>
                    <a:lstStyle/>
                    <a:p>
                      <a:pPr algn="l">
                        <a:lnSpc>
                          <a:spcPts val="2100"/>
                        </a:lnSpc>
                        <a:defRPr/>
                      </a:pPr>
                      <a:r>
                        <a:rPr lang="en-US" sz="1500">
                          <a:solidFill>
                            <a:srgbClr val="000000"/>
                          </a:solidFill>
                          <a:latin typeface="Canva Sans"/>
                          <a:ea typeface="Canva Sans"/>
                          <a:cs typeface="Canva Sans"/>
                          <a:sym typeface="Canva Sans"/>
                        </a:rPr>
                        <a:t>Tax-Loss Harvesting</a:t>
                      </a:r>
                      <a:endParaRPr lang="en-US" sz="1100"/>
                    </a:p>
                  </a:txBody>
                  <a:tcPr marL="76200" marR="76200" marT="76200" marB="76200" anchor="ctr">
                    <a:lnL cmpd="sng" algn="ctr" cap="flat" w="9525">
                      <a:solidFill>
                        <a:srgbClr val="FFFFFF"/>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Not a major feature; tax optimization via automation is minimal.</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Canva Sans"/>
                          <a:ea typeface="Canva Sans"/>
                          <a:cs typeface="Canva Sans"/>
                          <a:sym typeface="Canva Sans"/>
                        </a:rPr>
                        <a:t>Tax-loss harvesting is a key feature to reduce tax burden and improve post-tax returns.</a:t>
                      </a:r>
                      <a:endParaRPr lang="en-US" sz="1100"/>
                    </a:p>
                  </a:txBody>
                  <a:tcPr marL="76200" marR="76200" marT="76200" marB="76200" anchor="ctr">
                    <a:lnL cmpd="sng" algn="ctr" cap="flat" w="9525">
                      <a:solidFill>
                        <a:srgbClr val="CCCCCC"/>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p:cSld>
    <p:bg>
      <p:bgPr>
        <a:solidFill>
          <a:srgbClr val="E5F1FB"/>
        </a:solidFill>
      </p:bgPr>
    </p:bg>
    <p:spTree>
      <p:nvGrpSpPr>
        <p:cNvPr id="1" name=""/>
        <p:cNvGrpSpPr/>
        <p:nvPr/>
      </p:nvGrpSpPr>
      <p:grpSpPr>
        <a:xfrm>
          <a:off x="0" y="0"/>
          <a:ext cx="0" cy="0"/>
          <a:chOff x="0" y="0"/>
          <a:chExt cx="0" cy="0"/>
        </a:xfrm>
      </p:grpSpPr>
      <p:grpSp>
        <p:nvGrpSpPr>
          <p:cNvPr name="Group 2" id="2"/>
          <p:cNvGrpSpPr/>
          <p:nvPr/>
        </p:nvGrpSpPr>
        <p:grpSpPr>
          <a:xfrm rot="0">
            <a:off x="15049500" y="0"/>
            <a:ext cx="3238500" cy="10287000"/>
            <a:chOff x="0" y="0"/>
            <a:chExt cx="852938" cy="2709333"/>
          </a:xfrm>
        </p:grpSpPr>
        <p:sp>
          <p:nvSpPr>
            <p:cNvPr name="Freeform 3" id="3"/>
            <p:cNvSpPr/>
            <p:nvPr/>
          </p:nvSpPr>
          <p:spPr>
            <a:xfrm flipH="false" flipV="false" rot="0">
              <a:off x="0" y="0"/>
              <a:ext cx="852938" cy="2709333"/>
            </a:xfrm>
            <a:custGeom>
              <a:avLst/>
              <a:gdLst/>
              <a:ahLst/>
              <a:cxnLst/>
              <a:rect r="r" b="b" t="t" l="l"/>
              <a:pathLst>
                <a:path h="2709333" w="852938">
                  <a:moveTo>
                    <a:pt x="0" y="0"/>
                  </a:moveTo>
                  <a:lnTo>
                    <a:pt x="852938" y="0"/>
                  </a:lnTo>
                  <a:lnTo>
                    <a:pt x="852938" y="2709333"/>
                  </a:lnTo>
                  <a:lnTo>
                    <a:pt x="0" y="2709333"/>
                  </a:lnTo>
                  <a:close/>
                </a:path>
              </a:pathLst>
            </a:custGeom>
            <a:solidFill>
              <a:srgbClr val="A7C7E7"/>
            </a:solidFill>
          </p:spPr>
        </p:sp>
        <p:sp>
          <p:nvSpPr>
            <p:cNvPr name="TextBox 4" id="4"/>
            <p:cNvSpPr txBox="true"/>
            <p:nvPr/>
          </p:nvSpPr>
          <p:spPr>
            <a:xfrm>
              <a:off x="0" y="-76200"/>
              <a:ext cx="852938" cy="2785533"/>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306907" y="2054382"/>
            <a:ext cx="7821009" cy="1069975"/>
          </a:xfrm>
          <a:prstGeom prst="rect">
            <a:avLst/>
          </a:prstGeom>
        </p:spPr>
        <p:txBody>
          <a:bodyPr anchor="t" rtlCol="false" tIns="0" lIns="0" bIns="0" rIns="0">
            <a:spAutoFit/>
          </a:bodyPr>
          <a:lstStyle/>
          <a:p>
            <a:pPr algn="l" marL="0" indent="0" lvl="0">
              <a:lnSpc>
                <a:spcPts val="7699"/>
              </a:lnSpc>
            </a:pPr>
            <a:r>
              <a:rPr lang="en-US" b="true" sz="6999" spc="-69">
                <a:solidFill>
                  <a:srgbClr val="1A3E72"/>
                </a:solidFill>
                <a:latin typeface="Telegraf Bold"/>
                <a:ea typeface="Telegraf Bold"/>
                <a:cs typeface="Telegraf Bold"/>
                <a:sym typeface="Telegraf Bold"/>
              </a:rPr>
              <a:t>Why these gaps?</a:t>
            </a:r>
          </a:p>
        </p:txBody>
      </p:sp>
      <p:sp>
        <p:nvSpPr>
          <p:cNvPr name="TextBox 6" id="6"/>
          <p:cNvSpPr txBox="true"/>
          <p:nvPr/>
        </p:nvSpPr>
        <p:spPr>
          <a:xfrm rot="0">
            <a:off x="0" y="4257675"/>
            <a:ext cx="14742593" cy="3116694"/>
          </a:xfrm>
          <a:prstGeom prst="rect">
            <a:avLst/>
          </a:prstGeom>
        </p:spPr>
        <p:txBody>
          <a:bodyPr anchor="t" rtlCol="false" tIns="0" lIns="0" bIns="0" rIns="0">
            <a:spAutoFit/>
          </a:bodyPr>
          <a:lstStyle/>
          <a:p>
            <a:pPr algn="l" marL="682031" indent="-341016" lvl="1">
              <a:lnSpc>
                <a:spcPts val="3474"/>
              </a:lnSpc>
              <a:buFont typeface="Arial"/>
              <a:buChar char="•"/>
            </a:pPr>
            <a:r>
              <a:rPr lang="en-US" b="true" sz="3159" spc="-31">
                <a:solidFill>
                  <a:srgbClr val="1A3E72"/>
                </a:solidFill>
                <a:latin typeface="Telegraf Bold"/>
                <a:ea typeface="Telegraf Bold"/>
                <a:cs typeface="Telegraf Bold"/>
                <a:sym typeface="Telegraf Bold"/>
              </a:rPr>
              <a:t>Awareness: One </a:t>
            </a:r>
            <a:r>
              <a:rPr lang="en-US" b="true" sz="3159" spc="-31">
                <a:solidFill>
                  <a:srgbClr val="1A3E72"/>
                </a:solidFill>
                <a:latin typeface="Telegraf Bold"/>
                <a:ea typeface="Telegraf Bold"/>
                <a:cs typeface="Telegraf Bold"/>
                <a:sym typeface="Telegraf Bold"/>
              </a:rPr>
              <a:t>of the biggest problems is a lack of awareness about these platforms in India. Even after investing in advertisements and other paid marketing tactics, the awareness of mutual funds is very low.</a:t>
            </a:r>
          </a:p>
          <a:p>
            <a:pPr algn="l">
              <a:lnSpc>
                <a:spcPts val="3474"/>
              </a:lnSpc>
            </a:pPr>
          </a:p>
          <a:p>
            <a:pPr algn="l" marL="682031" indent="-341016" lvl="1">
              <a:lnSpc>
                <a:spcPts val="3474"/>
              </a:lnSpc>
              <a:buFont typeface="Arial"/>
              <a:buChar char="•"/>
            </a:pPr>
            <a:r>
              <a:rPr lang="en-US" b="true" sz="3159" spc="-31">
                <a:solidFill>
                  <a:srgbClr val="1A3E72"/>
                </a:solidFill>
                <a:latin typeface="Telegraf Bold"/>
                <a:ea typeface="Telegraf Bold"/>
                <a:cs typeface="Telegraf Bold"/>
                <a:sym typeface="Telegraf Bold"/>
              </a:rPr>
              <a:t>Complicated: Despite claims made by robo-advisors that they have simplified investment processes, they are far behind in what can be done to attract new investors.</a:t>
            </a:r>
          </a:p>
        </p:txBody>
      </p:sp>
      <p:sp>
        <p:nvSpPr>
          <p:cNvPr name="TextBox 7" id="7"/>
          <p:cNvSpPr txBox="true"/>
          <p:nvPr/>
        </p:nvSpPr>
        <p:spPr>
          <a:xfrm rot="0">
            <a:off x="17613855" y="9676442"/>
            <a:ext cx="152400" cy="190500"/>
          </a:xfrm>
          <a:prstGeom prst="rect">
            <a:avLst/>
          </a:prstGeom>
        </p:spPr>
        <p:txBody>
          <a:bodyPr anchor="t" rtlCol="false" tIns="0" lIns="0" bIns="0" rIns="0" wrap="none">
            <a:spAutoFit/>
          </a:bodyPr>
          <a:lstStyle/>
          <a:p>
            <a:pPr algn="r">
              <a:lnSpc>
                <a:spcPts val="1679"/>
              </a:lnSpc>
              <a:spcBef>
                <a:spcPct val="0"/>
              </a:spcBef>
            </a:pPr>
            <a:r>
              <a:rPr lang="en-US" b="true" sz="1200">
                <a:solidFill>
                  <a:srgbClr val="37558C"/>
                </a:solidFill>
                <a:latin typeface="Telegraf Bold"/>
                <a:ea typeface="Telegraf Bold"/>
                <a:cs typeface="Telegraf Bold"/>
                <a:sym typeface="Telegraf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Robo Advisory in India: Strategic Overview</dc:description>
  <dc:identifier>DAG6Btb3AO4</dc:identifier>
  <dcterms:modified xsi:type="dcterms:W3CDTF">2011-08-01T06:04:30Z</dcterms:modified>
  <cp:revision>1</cp:revision>
  <dc:title>Presentation - Robo Advisory in India: Strategic Overview</dc:title>
</cp:coreProperties>
</file>